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Raleway"/>
      <p:regular r:id="rId79"/>
      <p:bold r:id="rId80"/>
      <p:italic r:id="rId81"/>
      <p:boldItalic r:id="rId82"/>
    </p:embeddedFont>
    <p:embeddedFont>
      <p:font typeface="Roboto"/>
      <p:regular r:id="rId83"/>
      <p:bold r:id="rId84"/>
      <p:italic r:id="rId85"/>
      <p:boldItalic r:id="rId86"/>
    </p:embeddedFont>
    <p:embeddedFont>
      <p:font typeface="Quattrocento Sans"/>
      <p:regular r:id="rId87"/>
      <p:bold r:id="rId88"/>
      <p:italic r:id="rId89"/>
      <p:boldItalic r:id="rId90"/>
    </p:embeddedFont>
    <p:embeddedFont>
      <p:font typeface="Helvetica Neue"/>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95" roundtripDataSignature="AMtx7mgyU7FVxes4ywBi6NeQ14ArCv6b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fntdata"/><Relationship Id="rId83" Type="http://schemas.openxmlformats.org/officeDocument/2006/relationships/font" Target="fonts/Roboto-regular.fntdata"/><Relationship Id="rId42" Type="http://schemas.openxmlformats.org/officeDocument/2006/relationships/slide" Target="slides/slide37.xml"/><Relationship Id="rId86" Type="http://schemas.openxmlformats.org/officeDocument/2006/relationships/font" Target="fonts/Roboto-boldItalic.fntdata"/><Relationship Id="rId41" Type="http://schemas.openxmlformats.org/officeDocument/2006/relationships/slide" Target="slides/slide36.xml"/><Relationship Id="rId85" Type="http://schemas.openxmlformats.org/officeDocument/2006/relationships/font" Target="fonts/Roboto-italic.fntdata"/><Relationship Id="rId44" Type="http://schemas.openxmlformats.org/officeDocument/2006/relationships/slide" Target="slides/slide39.xml"/><Relationship Id="rId88" Type="http://schemas.openxmlformats.org/officeDocument/2006/relationships/font" Target="fonts/QuattrocentoSans-bold.fntdata"/><Relationship Id="rId43" Type="http://schemas.openxmlformats.org/officeDocument/2006/relationships/slide" Target="slides/slide38.xml"/><Relationship Id="rId87" Type="http://schemas.openxmlformats.org/officeDocument/2006/relationships/font" Target="fonts/QuattrocentoSans-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QuattrocentoSans-italic.fntdata"/><Relationship Id="rId80" Type="http://schemas.openxmlformats.org/officeDocument/2006/relationships/font" Target="fonts/Raleway-bold.fntdata"/><Relationship Id="rId82" Type="http://schemas.openxmlformats.org/officeDocument/2006/relationships/font" Target="fonts/Raleway-boldItalic.fntdata"/><Relationship Id="rId81"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aleway-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customschemas.google.com/relationships/presentationmetadata" Target="metadata"/><Relationship Id="rId50" Type="http://schemas.openxmlformats.org/officeDocument/2006/relationships/slide" Target="slides/slide45.xml"/><Relationship Id="rId94" Type="http://schemas.openxmlformats.org/officeDocument/2006/relationships/font" Target="fonts/HelveticaNeue-bold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HelveticaNeue-regular.fntdata"/><Relationship Id="rId90" Type="http://schemas.openxmlformats.org/officeDocument/2006/relationships/font" Target="fonts/QuattrocentoSans-boldItalic.fntdata"/><Relationship Id="rId93" Type="http://schemas.openxmlformats.org/officeDocument/2006/relationships/font" Target="fonts/HelveticaNeue-italic.fntdata"/><Relationship Id="rId92" Type="http://schemas.openxmlformats.org/officeDocument/2006/relationships/font" Target="fonts/HelveticaNeue-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When people think about LLM, then tend to think about model size. Equally important is its training datasize. Current large LLMs often use corpus of trillionons of words. More importantly, LLMs are often trained as general purpose models. In other words, it learns the commonality of human languages, as we described earlier. For such large efforts, not many companies/organizations/people can afford. Only a few large cooperations. Therefore, these models are often pretrained and can be fine-tuned to do specific tasks. For example, chatCPT is often said to use pretrained GPT 3 or now GPT 4 and fine tuned. We will talk about fine tuning in a few slides. </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In a large language model (LLM), such as GPT-3, the model takes raw input as text in a sequential manner. The input text is typically passed to the model in the form of a string or a list of strings. When feeding the input to the model, it is important to consider the maximum token limit imposed by the model. Tokens are chunks of text that the model processes, and each token can be as short as one character or as long as one word, depending on the tokenizer used. The maximum token limit varies depending on the specific model variant, with GPT-3 having a limit of 4096 tokens.</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After the input text is tokenized, it is converted into numerical representations called embeddings, which capture the semantic meaning of the tokens. These embeddings are then processed by the model's neural network,</a:t>
            </a:r>
            <a:endParaRPr/>
          </a:p>
          <a:p>
            <a:pPr indent="-298450" lvl="0" marL="457200" rtl="0" algn="l">
              <a:lnSpc>
                <a:spcPct val="100000"/>
              </a:lnSpc>
              <a:spcBef>
                <a:spcPts val="0"/>
              </a:spcBef>
              <a:spcAft>
                <a:spcPts val="0"/>
              </a:spcAft>
              <a:buSzPts val="1100"/>
              <a:buChar char="●"/>
            </a:pPr>
            <a:br>
              <a:rPr lang="en-US"/>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It builds up on a clear idea. Huam language is abundant, especially in the Internet ero. There are textbooks, Wikipedia, journal articles, or just webcrawling. There is almost unlimited text out there.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is a very critical concept. This is why ChatGPT generates different answers if you try at multiple times. This is also the generation part. Why it is not “accurate”. It is not supposed to be ”accurate”. It meant to mimic human language.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Next token generation can already be very powerful. But is it enough. For example, if we ask the model a question,… remember this is a probability model. So It is possible for it to generate multiple different answers. All similar to what it has seen. The first one is probably a correct answer it finds somewhere. The second could come from some Internet text when a teacher posted an exam multi-choice question. The third one could be a rhetorical question again seen in its corpus.All these are reasonable, human-like text. After all, we probably seen something like this in our daily language. But to answer the question, we probably want chatGPT to give us the first answer.  To address this issue, it comes to be fine-tuning part of ChatGPT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An interesting trick used here is that ranking is a lot easier than generating answers for human being.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a:solidFill>
                  <a:srgbClr val="E8E8E6"/>
                </a:solidFill>
                <a:highlight>
                  <a:srgbClr val="191A1A"/>
                </a:highlight>
                <a:latin typeface="Arial"/>
                <a:ea typeface="Arial"/>
                <a:cs typeface="Arial"/>
                <a:sym typeface="Arial"/>
              </a:rPr>
              <a:t>The human ratings and rankings collected in the previous step are used to train a separate model called the "reward model." This reward model learns to predict how humans would score or rank the responses generated by the LLM. Essentially, the reward model is trained to mimic human judgments and preferences, allowing it to assign a "reward" score to any given response from the LLM.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Such information is used to train a so-called teacher model. Basically, the teacher model learns how to compare answers. If the question and these two answers are given to the teacher model, at inference time, it tells us the first answer is better. Again this is upervised learning. The training dataset is generated (the ranks) by humans. At inference time,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a:solidFill>
                  <a:srgbClr val="E8E8E6"/>
                </a:solidFill>
                <a:highlight>
                  <a:srgbClr val="191A1A"/>
                </a:highlight>
                <a:latin typeface="Arial"/>
                <a:ea typeface="Arial"/>
                <a:cs typeface="Arial"/>
                <a:sym typeface="Arial"/>
              </a:rPr>
              <a:t>The human ratings and rankings collected in the previous step are used to train a separate model called the "reward model." This reward model learns to predict how humans would score or rank the responses generated by the LLM. Essentially, the reward model is trained to mimic human judgments and preferences, allowing it to assign a "reward" score to any given response from the LLM.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We’re willing to bet someone, anyone in this room here, that they can’t read a new article that they haven’t seen before faster than AI can read that same article that it hasn’t seen before. If you do it successfully, we’ll be in negotiations to get you (delicious food item) tomorrow morning.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latin typeface="Quattrocento Sans"/>
                <a:ea typeface="Quattrocento Sans"/>
                <a:cs typeface="Quattrocento Sans"/>
                <a:sym typeface="Quattrocento Sans"/>
              </a:rPr>
              <a:t>There are also a lot of LLM tools e.g. GPT store, which are fine-tuned for a lot of different purposes. You can explore everywhere if you want, but we're going to give you one example.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t>Prompt: Act as if you're a thoughtful and highly experienced software developer. I want advice on what intermediate packets I would need in order to build my own highly effective logistic regression model.</a:t>
            </a:r>
            <a:endParaRPr/>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US" sz="1800"/>
              <a:t>In the development process, I would like to use only Python as the language in the backend, specifically with the packages pandas and scikit-learn. Assume we're going to use the iris dataset from the load_iris function. </a:t>
            </a:r>
            <a:endParaRPr/>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US" sz="1800"/>
              <a:t>Please provide me a list in order from most to least important, and give a short explanation about what each element might entail and why it's important.</a:t>
            </a:r>
            <a:endParaRPr/>
          </a:p>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latin typeface="Quattrocento Sans"/>
                <a:ea typeface="Quattrocento Sans"/>
                <a:cs typeface="Quattrocento Sans"/>
                <a:sym typeface="Quattrocento Sans"/>
              </a:rPr>
              <a:t>Prompt: Given these ideas, </a:t>
            </a:r>
            <a:r>
              <a:rPr lang="en-US" sz="3200">
                <a:latin typeface="Quattrocento Sans"/>
                <a:ea typeface="Quattrocento Sans"/>
                <a:cs typeface="Quattrocento Sans"/>
                <a:sym typeface="Quattrocento Sans"/>
              </a:rPr>
              <a:t>c</a:t>
            </a:r>
            <a:r>
              <a:rPr lang="en-US" sz="3200"/>
              <a:t>an you now generate me a step-by-step workflow that you would use to code the logistic regression model? You don't need to generate any code, just describe how it would work.</a:t>
            </a:r>
            <a:endParaRPr sz="1800">
              <a:latin typeface="Quattrocento Sans"/>
              <a:ea typeface="Quattrocento Sans"/>
              <a:cs typeface="Quattrocento Sans"/>
              <a:sym typeface="Quattrocento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latin typeface="Quattrocento Sans"/>
                <a:ea typeface="Quattrocento Sans"/>
                <a:cs typeface="Quattrocento Sans"/>
                <a:sym typeface="Quattrocento Sans"/>
              </a:rPr>
              <a:t>Prompt: We will now enter an editing phase in order to modify the workflow as thoroughly as possible. For each round, you will prompt the user for feedback, then ingress the feedback, make changes, and rewrite the workflow given above. Keep prompting for feedback until the user is sufficiently satisfied with the workflow.</a:t>
            </a:r>
            <a:endParaRPr/>
          </a:p>
          <a:p>
            <a:pPr indent="0" lvl="0" marL="0" rtl="0" algn="l">
              <a:lnSpc>
                <a:spcPct val="100000"/>
              </a:lnSpc>
              <a:spcBef>
                <a:spcPts val="0"/>
              </a:spcBef>
              <a:spcAft>
                <a:spcPts val="0"/>
              </a:spcAft>
              <a:buSzPts val="1100"/>
              <a:buNone/>
            </a:pPr>
            <a:r>
              <a:t/>
            </a:r>
            <a:endParaRPr sz="1800">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1100"/>
              <a:buNone/>
            </a:pPr>
            <a:r>
              <a:rPr lang="en-US" sz="3200"/>
              <a:t>Edit #1: Assume we're going to be coding in Google Colab. Assume also that the model is just for personal use, so it doesn't need to be deployed or saved anywhere and can be kept within Colab. Would the workflow then change?</a:t>
            </a:r>
            <a:endParaRPr/>
          </a:p>
          <a:p>
            <a:pPr indent="0" lvl="0" marL="0" rtl="0" algn="l">
              <a:lnSpc>
                <a:spcPct val="100000"/>
              </a:lnSpc>
              <a:spcBef>
                <a:spcPts val="0"/>
              </a:spcBef>
              <a:spcAft>
                <a:spcPts val="0"/>
              </a:spcAft>
              <a:buSzPts val="1100"/>
              <a:buNone/>
            </a:pPr>
            <a:r>
              <a:t/>
            </a:r>
            <a:endParaRPr sz="3200"/>
          </a:p>
          <a:p>
            <a:pPr indent="0" lvl="0" marL="0" rtl="0" algn="l">
              <a:lnSpc>
                <a:spcPct val="100000"/>
              </a:lnSpc>
              <a:spcBef>
                <a:spcPts val="0"/>
              </a:spcBef>
              <a:spcAft>
                <a:spcPts val="0"/>
              </a:spcAft>
              <a:buSzPts val="1100"/>
              <a:buNone/>
            </a:pPr>
            <a:r>
              <a:rPr b="1" lang="en-US" sz="3200"/>
              <a:t>ASK AUDIENCE FOR FURTHER EDITS, ETC.</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latin typeface="Quattrocento Sans"/>
                <a:ea typeface="Quattrocento Sans"/>
                <a:cs typeface="Quattrocento Sans"/>
                <a:sym typeface="Quattrocento Sans"/>
              </a:rPr>
              <a:t>Prompts: </a:t>
            </a:r>
            <a:endParaRPr/>
          </a:p>
          <a:p>
            <a:pPr indent="-457200" lvl="0" marL="457200" rtl="0" algn="l">
              <a:lnSpc>
                <a:spcPct val="100000"/>
              </a:lnSpc>
              <a:spcBef>
                <a:spcPts val="0"/>
              </a:spcBef>
              <a:spcAft>
                <a:spcPts val="0"/>
              </a:spcAft>
              <a:buSzPts val="1100"/>
              <a:buFont typeface="Arial"/>
              <a:buChar char="•"/>
            </a:pPr>
            <a:r>
              <a:rPr lang="en-US" sz="3200"/>
              <a:t>Are you able to explore the iris dataset for me? If so, can you provide me with a series of explicit conclusions?</a:t>
            </a:r>
            <a:endParaRPr/>
          </a:p>
          <a:p>
            <a:pPr indent="-457200" lvl="0" marL="457200" rtl="0" algn="l">
              <a:lnSpc>
                <a:spcPct val="100000"/>
              </a:lnSpc>
              <a:spcBef>
                <a:spcPts val="0"/>
              </a:spcBef>
              <a:spcAft>
                <a:spcPts val="0"/>
              </a:spcAft>
              <a:buSzPts val="1100"/>
              <a:buFont typeface="Arial"/>
              <a:buChar char="•"/>
            </a:pPr>
            <a:r>
              <a:rPr lang="en-US" sz="3200"/>
              <a:t>Given these explicit conditions, can you give me 3-5 preprocessing steps that you would do for this dataset? Please be as specific as possible to the point of writing pseudocode.</a:t>
            </a:r>
            <a:endParaRPr/>
          </a:p>
          <a:p>
            <a:pPr indent="-457200" lvl="0" marL="457200" rtl="0" algn="l">
              <a:lnSpc>
                <a:spcPct val="100000"/>
              </a:lnSpc>
              <a:spcBef>
                <a:spcPts val="0"/>
              </a:spcBef>
              <a:spcAft>
                <a:spcPts val="0"/>
              </a:spcAft>
              <a:buSzPts val="1100"/>
              <a:buFont typeface="Arial"/>
              <a:buChar char="•"/>
            </a:pPr>
            <a:r>
              <a:rPr lang="en-US" sz="3200"/>
              <a:t>Can you go ahead and write the code for everything up to Step 9?</a:t>
            </a:r>
            <a:endParaRPr/>
          </a:p>
          <a:p>
            <a:pPr indent="-457200" lvl="0" marL="457200" rtl="0" algn="l">
              <a:lnSpc>
                <a:spcPct val="100000"/>
              </a:lnSpc>
              <a:spcBef>
                <a:spcPts val="0"/>
              </a:spcBef>
              <a:spcAft>
                <a:spcPts val="0"/>
              </a:spcAft>
              <a:buSzPts val="1100"/>
              <a:buFont typeface="Arial"/>
              <a:buChar char="•"/>
            </a:pPr>
            <a:r>
              <a:rPr lang="en-US" sz="3200"/>
              <a:t>If you were to generate a series of 50 completely new test data points, could you describe a step-by-step workflow for doing this?</a:t>
            </a:r>
            <a:endParaRPr/>
          </a:p>
          <a:p>
            <a:pPr indent="-457200" lvl="0" marL="457200" rtl="0" algn="l">
              <a:lnSpc>
                <a:spcPct val="100000"/>
              </a:lnSpc>
              <a:spcBef>
                <a:spcPts val="0"/>
              </a:spcBef>
              <a:spcAft>
                <a:spcPts val="0"/>
              </a:spcAft>
              <a:buSzPts val="1100"/>
              <a:buFont typeface="Arial"/>
              <a:buChar char="•"/>
            </a:pPr>
            <a:r>
              <a:rPr lang="en-US" sz="3200"/>
              <a:t>Can you use the workflow you just described to generate a series of 20 new test data points, then evaluate the Logistic Regression model you generated with those new datasets?</a:t>
            </a:r>
            <a:endParaRPr/>
          </a:p>
          <a:p>
            <a:pPr indent="-457200" lvl="0" marL="457200" rtl="0" algn="l">
              <a:lnSpc>
                <a:spcPct val="100000"/>
              </a:lnSpc>
              <a:spcBef>
                <a:spcPts val="0"/>
              </a:spcBef>
              <a:spcAft>
                <a:spcPts val="0"/>
              </a:spcAft>
              <a:buSzPts val="1100"/>
              <a:buFont typeface="Arial"/>
              <a:buChar char="•"/>
            </a:pPr>
            <a:r>
              <a:rPr lang="en-US" sz="3200"/>
              <a:t>Etc.</a:t>
            </a:r>
            <a:endParaRPr/>
          </a:p>
          <a:p>
            <a:pPr indent="0" lvl="0" marL="0" rtl="0" algn="l">
              <a:lnSpc>
                <a:spcPct val="100000"/>
              </a:lnSpc>
              <a:spcBef>
                <a:spcPts val="0"/>
              </a:spcBef>
              <a:spcAft>
                <a:spcPts val="0"/>
              </a:spcAft>
              <a:buSzPts val="1100"/>
              <a:buNone/>
            </a:pPr>
            <a:r>
              <a:t/>
            </a:r>
            <a:endParaRPr b="1"/>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582" name="Google Shape;582;p5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593" name="Google Shape;593;p5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611" name="Google Shape;611;p5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632" name="Google Shape;632;p6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652" name="Google Shape;652;p6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674" name="Google Shape;674;p6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ChatGPT provides good informational prompts and entry points to research. However, the more specialized it gets, the more problems it brings up. As you saw in the case of creating the polynomial regression model, it does something that (1) provides errors and (2) gives you moderately inaccurate information.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Right now, AI cannot truly “think” with humans, and instead are more focused on menial retrieval and structural generation tasks, as we’ll see later on in this lecture.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800" u="none" strike="noStrike">
                <a:solidFill>
                  <a:srgbClr val="000000"/>
                </a:solidFill>
                <a:latin typeface="Times New Roman"/>
                <a:ea typeface="Times New Roman"/>
                <a:cs typeface="Times New Roman"/>
                <a:sym typeface="Times New Roman"/>
              </a:rPr>
              <a:t>Explanation of present-day AI as </a:t>
            </a:r>
            <a:r>
              <a:rPr b="1" i="0" lang="en-US" sz="1800" u="none" strike="noStrike">
                <a:solidFill>
                  <a:srgbClr val="000000"/>
                </a:solidFill>
                <a:latin typeface="Times New Roman"/>
                <a:ea typeface="Times New Roman"/>
                <a:cs typeface="Times New Roman"/>
                <a:sym typeface="Times New Roman"/>
              </a:rPr>
              <a:t>"weak" AI</a:t>
            </a:r>
            <a:r>
              <a:rPr b="0" i="0" lang="en-US" sz="1800" u="none" strike="noStrike">
                <a:solidFill>
                  <a:srgbClr val="000000"/>
                </a:solidFill>
                <a:latin typeface="Times New Roman"/>
                <a:ea typeface="Times New Roman"/>
                <a:cs typeface="Times New Roman"/>
                <a:sym typeface="Times New Roman"/>
              </a:rPr>
              <a:t>, requiring human-in-the-loop feedback, prompt engineering, and other interventions.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2" name="Google Shape;42;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5" name="Google Shape;45;p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6" name="Google Shape;46;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5" name="Shape 1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7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 name="Google Shape;18;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7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7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8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 name="Google Shape;29;p8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3" name="Google Shape;33;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8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8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7" name="Google Shape;37;p8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8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 name="Google Shape;39;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6.jpg"/><Relationship Id="rId4" Type="http://schemas.openxmlformats.org/officeDocument/2006/relationships/image" Target="../media/image23.png"/><Relationship Id="rId5"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6.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hyperlink" Target="https://gamma.app/" TargetMode="External"/><Relationship Id="rId5"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8.png"/><Relationship Id="rId6" Type="http://schemas.openxmlformats.org/officeDocument/2006/relationships/hyperlink" Target="https://gamma.app/" TargetMode="External"/><Relationship Id="rId7"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hyperlink" Target="https://gamma.app/" TargetMode="External"/><Relationship Id="rId8"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gamma.app/" TargetMode="External"/><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1.png"/><Relationship Id="rId4" Type="http://schemas.openxmlformats.org/officeDocument/2006/relationships/hyperlink" Target="https://gamma.app/" TargetMode="External"/><Relationship Id="rId5"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9.png"/><Relationship Id="rId4" Type="http://schemas.openxmlformats.org/officeDocument/2006/relationships/hyperlink" Target="https://gamma.app/" TargetMode="External"/><Relationship Id="rId5"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pic>
        <p:nvPicPr>
          <p:cNvPr descr="Image" id="51" name="Google Shape;51;p1"/>
          <p:cNvPicPr preferRelativeResize="0"/>
          <p:nvPr/>
        </p:nvPicPr>
        <p:blipFill rotWithShape="1">
          <a:blip r:embed="rId3">
            <a:alphaModFix/>
          </a:blip>
          <a:srcRect b="0" l="0" r="0" t="0"/>
          <a:stretch/>
        </p:blipFill>
        <p:spPr>
          <a:xfrm>
            <a:off x="7920525" y="152376"/>
            <a:ext cx="1085850" cy="1209675"/>
          </a:xfrm>
          <a:prstGeom prst="rect">
            <a:avLst/>
          </a:prstGeom>
          <a:noFill/>
          <a:ln>
            <a:noFill/>
          </a:ln>
        </p:spPr>
      </p:pic>
      <p:sp>
        <p:nvSpPr>
          <p:cNvPr id="52" name="Google Shape;52;p1"/>
          <p:cNvSpPr txBox="1"/>
          <p:nvPr/>
        </p:nvSpPr>
        <p:spPr>
          <a:xfrm>
            <a:off x="3052975" y="1264750"/>
            <a:ext cx="86868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96000"/>
              </a:lnSpc>
              <a:spcBef>
                <a:spcPts val="0"/>
              </a:spcBef>
              <a:spcAft>
                <a:spcPts val="0"/>
              </a:spcAft>
              <a:buClr>
                <a:srgbClr val="000000"/>
              </a:buClr>
              <a:buSzPts val="6000"/>
              <a:buFont typeface="Arial"/>
              <a:buNone/>
            </a:pPr>
            <a:r>
              <a:rPr b="0" i="0" lang="en-US" sz="6000" u="none" cap="none" strike="noStrike">
                <a:solidFill>
                  <a:srgbClr val="006B64"/>
                </a:solidFill>
                <a:latin typeface="Helvetica Neue"/>
                <a:ea typeface="Helvetica Neue"/>
                <a:cs typeface="Helvetica Neue"/>
                <a:sym typeface="Helvetica Neue"/>
              </a:rPr>
              <a:t>AI</a:t>
            </a:r>
            <a:r>
              <a:rPr b="0" i="0" lang="en-US" sz="6000" u="none" cap="none" strike="noStrike">
                <a:solidFill>
                  <a:srgbClr val="004C7F"/>
                </a:solidFill>
                <a:latin typeface="Helvetica Neue"/>
                <a:ea typeface="Helvetica Neue"/>
                <a:cs typeface="Helvetica Neue"/>
                <a:sym typeface="Helvetica Neue"/>
              </a:rPr>
              <a:t>Bridge</a:t>
            </a:r>
            <a:endParaRPr b="0" i="0" sz="11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3000"/>
              <a:buFont typeface="Arial"/>
              <a:buNone/>
            </a:pPr>
            <a:r>
              <a:rPr b="0" i="0" lang="en-US" sz="3000" u="none" cap="none" strike="noStrike">
                <a:solidFill>
                  <a:srgbClr val="000000"/>
                </a:solidFill>
                <a:latin typeface="Helvetica Neue"/>
                <a:ea typeface="Helvetica Neue"/>
                <a:cs typeface="Helvetica Neue"/>
                <a:sym typeface="Helvetica Neue"/>
              </a:rPr>
              <a:t>The Generative Revolution</a:t>
            </a:r>
            <a:endParaRPr b="0" i="0" sz="30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 name="Google Shape;53;p1"/>
          <p:cNvSpPr txBox="1"/>
          <p:nvPr>
            <p:ph idx="12" type="sldNum"/>
          </p:nvPr>
        </p:nvSpPr>
        <p:spPr>
          <a:xfrm>
            <a:off x="4700644" y="3349026"/>
            <a:ext cx="194187" cy="124879"/>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r">
              <a:lnSpc>
                <a:spcPct val="100000"/>
              </a:lnSpc>
              <a:spcBef>
                <a:spcPts val="0"/>
              </a:spcBef>
              <a:spcAft>
                <a:spcPts val="0"/>
              </a:spcAft>
              <a:buSzPct val="100000"/>
              <a:buNone/>
            </a:pPr>
            <a:fld id="{00000000-1234-1234-1234-123412341234}" type="slidenum">
              <a:rPr lang="en-US"/>
              <a:t>‹#›</a:t>
            </a:fld>
            <a:fld id="{00000000-1234-1234-1234-123412341234}" type="slidenum">
              <a:rPr lang="en-US"/>
              <a:t>‹#›</a:t>
            </a:fld>
            <a:fld id="{00000000-1234-1234-1234-123412341234}" type="slidenum">
              <a:rPr lang="en-US"/>
              <a:t>‹#›</a:t>
            </a:fld>
            <a:endParaRPr/>
          </a:p>
        </p:txBody>
      </p:sp>
      <p:pic>
        <p:nvPicPr>
          <p:cNvPr descr="AI Bridge Banner Image" id="54" name="Google Shape;54;p1"/>
          <p:cNvPicPr preferRelativeResize="0"/>
          <p:nvPr/>
        </p:nvPicPr>
        <p:blipFill rotWithShape="1">
          <a:blip r:embed="rId4">
            <a:alphaModFix/>
          </a:blip>
          <a:srcRect b="0" l="0" r="0" t="0"/>
          <a:stretch/>
        </p:blipFill>
        <p:spPr>
          <a:xfrm>
            <a:off x="801393" y="1685408"/>
            <a:ext cx="1979043" cy="1741946"/>
          </a:xfrm>
          <a:prstGeom prst="rect">
            <a:avLst/>
          </a:prstGeom>
          <a:noFill/>
          <a:ln>
            <a:noFill/>
          </a:ln>
        </p:spPr>
      </p:pic>
      <p:sp>
        <p:nvSpPr>
          <p:cNvPr id="55" name="Google Shape;55;p1"/>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0"/>
          <p:cNvPicPr preferRelativeResize="0"/>
          <p:nvPr/>
        </p:nvPicPr>
        <p:blipFill rotWithShape="1">
          <a:blip r:embed="rId3">
            <a:alphaModFix/>
          </a:blip>
          <a:srcRect b="0" l="0" r="0" t="0"/>
          <a:stretch/>
        </p:blipFill>
        <p:spPr>
          <a:xfrm>
            <a:off x="1752600" y="174665"/>
            <a:ext cx="5638801" cy="4794171"/>
          </a:xfrm>
          <a:prstGeom prst="rect">
            <a:avLst/>
          </a:prstGeom>
          <a:noFill/>
          <a:ln>
            <a:noFill/>
          </a:ln>
        </p:spPr>
      </p:pic>
      <p:sp>
        <p:nvSpPr>
          <p:cNvPr id="123" name="Google Shape;12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124" name="Google Shape;124;p10"/>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1"/>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How LLMs work</a:t>
            </a:r>
            <a:endParaRPr/>
          </a:p>
        </p:txBody>
      </p:sp>
      <p:sp>
        <p:nvSpPr>
          <p:cNvPr id="130" name="Google Shape;130;p11"/>
          <p:cNvSpPr txBox="1"/>
          <p:nvPr/>
        </p:nvSpPr>
        <p:spPr>
          <a:xfrm>
            <a:off x="314550" y="644375"/>
            <a:ext cx="8514900" cy="134187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LLMs generate text </a:t>
            </a:r>
            <a:r>
              <a:rPr b="1" i="0" lang="en-US" sz="2400" u="none" cap="none" strike="noStrike">
                <a:solidFill>
                  <a:schemeClr val="dk1"/>
                </a:solidFill>
                <a:latin typeface="Arial"/>
                <a:ea typeface="Arial"/>
                <a:cs typeface="Arial"/>
                <a:sym typeface="Arial"/>
              </a:rPr>
              <a:t>token by token.</a:t>
            </a:r>
            <a:endParaRPr/>
          </a:p>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They work </a:t>
            </a:r>
            <a:r>
              <a:rPr b="1" i="0" lang="en-US" sz="2400" u="none" cap="none" strike="noStrike">
                <a:solidFill>
                  <a:schemeClr val="dk1"/>
                </a:solidFill>
                <a:latin typeface="Arial"/>
                <a:ea typeface="Arial"/>
                <a:cs typeface="Arial"/>
                <a:sym typeface="Arial"/>
              </a:rPr>
              <a:t>probabilistically</a:t>
            </a:r>
            <a:r>
              <a:rPr b="0" i="0" lang="en-US" sz="2400" u="none" cap="none" strike="noStrike">
                <a:solidFill>
                  <a:schemeClr val="dk1"/>
                </a:solidFill>
                <a:latin typeface="Arial"/>
                <a:ea typeface="Arial"/>
                <a:cs typeface="Arial"/>
                <a:sym typeface="Arial"/>
              </a:rPr>
              <a:t>.</a:t>
            </a:r>
            <a:endParaRPr/>
          </a:p>
        </p:txBody>
      </p:sp>
      <p:sp>
        <p:nvSpPr>
          <p:cNvPr id="131" name="Google Shape;13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132" name="Google Shape;132;p11"/>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 name="Shape 136"/>
        <p:cNvGrpSpPr/>
        <p:nvPr/>
      </p:nvGrpSpPr>
      <p:grpSpPr>
        <a:xfrm>
          <a:off x="0" y="0"/>
          <a:ext cx="0" cy="0"/>
          <a:chOff x="0" y="0"/>
          <a:chExt cx="0" cy="0"/>
        </a:xfrm>
      </p:grpSpPr>
      <p:sp>
        <p:nvSpPr>
          <p:cNvPr id="137" name="Google Shape;137;p12"/>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LLMs</a:t>
            </a:r>
            <a:endParaRPr/>
          </a:p>
        </p:txBody>
      </p:sp>
      <p:sp>
        <p:nvSpPr>
          <p:cNvPr id="138" name="Google Shape;138;p12"/>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What is next-token prediction?</a:t>
            </a:r>
            <a:endParaRPr/>
          </a:p>
        </p:txBody>
      </p:sp>
      <p:sp>
        <p:nvSpPr>
          <p:cNvPr id="139" name="Google Shape;13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140" name="Google Shape;140;p12"/>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3"/>
          <p:cNvPicPr preferRelativeResize="0"/>
          <p:nvPr/>
        </p:nvPicPr>
        <p:blipFill rotWithShape="1">
          <a:blip r:embed="rId3">
            <a:alphaModFix/>
          </a:blip>
          <a:srcRect b="0" l="0" r="0" t="0"/>
          <a:stretch/>
        </p:blipFill>
        <p:spPr>
          <a:xfrm>
            <a:off x="807309" y="1395664"/>
            <a:ext cx="7529382" cy="2400196"/>
          </a:xfrm>
          <a:prstGeom prst="rect">
            <a:avLst/>
          </a:prstGeom>
          <a:noFill/>
          <a:ln>
            <a:noFill/>
          </a:ln>
        </p:spPr>
      </p:pic>
      <p:sp>
        <p:nvSpPr>
          <p:cNvPr id="146" name="Google Shape;146;p13"/>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How we train LLMs</a:t>
            </a:r>
            <a:endParaRPr/>
          </a:p>
        </p:txBody>
      </p:sp>
      <p:sp>
        <p:nvSpPr>
          <p:cNvPr id="147" name="Google Shape;14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148" name="Google Shape;148;p13"/>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pSp>
        <p:nvGrpSpPr>
          <p:cNvPr id="153" name="Google Shape;153;p14"/>
          <p:cNvGrpSpPr/>
          <p:nvPr/>
        </p:nvGrpSpPr>
        <p:grpSpPr>
          <a:xfrm>
            <a:off x="825168" y="2133629"/>
            <a:ext cx="7827493" cy="694300"/>
            <a:chOff x="4990768" y="6019050"/>
            <a:chExt cx="14316776" cy="1269900"/>
          </a:xfrm>
        </p:grpSpPr>
        <p:sp>
          <p:nvSpPr>
            <p:cNvPr id="154" name="Google Shape;154;p14"/>
            <p:cNvSpPr txBox="1"/>
            <p:nvPr/>
          </p:nvSpPr>
          <p:spPr>
            <a:xfrm>
              <a:off x="15194544" y="6092987"/>
              <a:ext cx="4113000" cy="1133375"/>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6B64"/>
                </a:buClr>
                <a:buSzPts val="4900"/>
                <a:buFont typeface="Helvetica Neue"/>
                <a:buNone/>
              </a:pPr>
              <a:r>
                <a:rPr b="1" i="0" lang="en-US" sz="2400" u="none" cap="none" strike="noStrike">
                  <a:solidFill>
                    <a:srgbClr val="006B64"/>
                  </a:solidFill>
                  <a:latin typeface="Helvetica Neue"/>
                  <a:ea typeface="Helvetica Neue"/>
                  <a:cs typeface="Helvetica Neue"/>
                  <a:sym typeface="Helvetica Neue"/>
                </a:rPr>
                <a:t>Next word</a:t>
              </a:r>
              <a:endParaRPr b="0" i="0" sz="2400" u="none" cap="none" strike="noStrike">
                <a:solidFill>
                  <a:srgbClr val="000000"/>
                </a:solidFill>
                <a:latin typeface="Arial"/>
                <a:ea typeface="Arial"/>
                <a:cs typeface="Arial"/>
                <a:sym typeface="Arial"/>
              </a:endParaRPr>
            </a:p>
          </p:txBody>
        </p:sp>
        <p:pic>
          <p:nvPicPr>
            <p:cNvPr descr="Line Line" id="155" name="Google Shape;155;p14"/>
            <p:cNvPicPr preferRelativeResize="0"/>
            <p:nvPr/>
          </p:nvPicPr>
          <p:blipFill rotWithShape="1">
            <a:blip r:embed="rId3">
              <a:alphaModFix/>
            </a:blip>
            <a:srcRect b="0" l="0" r="0" t="0"/>
            <a:stretch/>
          </p:blipFill>
          <p:spPr>
            <a:xfrm>
              <a:off x="9040418" y="6498053"/>
              <a:ext cx="866803" cy="311994"/>
            </a:xfrm>
            <a:prstGeom prst="rect">
              <a:avLst/>
            </a:prstGeom>
            <a:noFill/>
            <a:ln>
              <a:noFill/>
            </a:ln>
          </p:spPr>
        </p:pic>
        <p:pic>
          <p:nvPicPr>
            <p:cNvPr descr="Line Line" id="156" name="Google Shape;156;p14"/>
            <p:cNvPicPr preferRelativeResize="0"/>
            <p:nvPr/>
          </p:nvPicPr>
          <p:blipFill rotWithShape="1">
            <a:blip r:embed="rId3">
              <a:alphaModFix/>
            </a:blip>
            <a:srcRect b="0" l="0" r="0" t="0"/>
            <a:stretch/>
          </p:blipFill>
          <p:spPr>
            <a:xfrm>
              <a:off x="13451354" y="6498053"/>
              <a:ext cx="866804" cy="311994"/>
            </a:xfrm>
            <a:prstGeom prst="rect">
              <a:avLst/>
            </a:prstGeom>
            <a:noFill/>
            <a:ln>
              <a:noFill/>
            </a:ln>
          </p:spPr>
        </p:pic>
        <p:sp>
          <p:nvSpPr>
            <p:cNvPr id="157" name="Google Shape;157;p14"/>
            <p:cNvSpPr/>
            <p:nvPr/>
          </p:nvSpPr>
          <p:spPr>
            <a:xfrm>
              <a:off x="10288608" y="6019050"/>
              <a:ext cx="2781359"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1" i="0" lang="en-US" sz="2400" u="none" cap="none" strike="noStrike">
                  <a:solidFill>
                    <a:srgbClr val="000000"/>
                  </a:solidFill>
                  <a:latin typeface="Helvetica Neue"/>
                  <a:ea typeface="Helvetica Neue"/>
                  <a:cs typeface="Helvetica Neue"/>
                  <a:sym typeface="Helvetica Neue"/>
                </a:rPr>
                <a:t>GPT</a:t>
              </a:r>
              <a:endParaRPr b="1" i="0" sz="2400" u="none" cap="none" strike="noStrike">
                <a:solidFill>
                  <a:srgbClr val="000000"/>
                </a:solidFill>
                <a:latin typeface="Arial"/>
                <a:ea typeface="Arial"/>
                <a:cs typeface="Arial"/>
                <a:sym typeface="Arial"/>
              </a:endParaRPr>
            </a:p>
          </p:txBody>
        </p:sp>
        <p:sp>
          <p:nvSpPr>
            <p:cNvPr id="158" name="Google Shape;158;p14"/>
            <p:cNvSpPr/>
            <p:nvPr/>
          </p:nvSpPr>
          <p:spPr>
            <a:xfrm>
              <a:off x="15023570" y="617471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159" name="Google Shape;159;p14"/>
            <p:cNvSpPr/>
            <p:nvPr/>
          </p:nvSpPr>
          <p:spPr>
            <a:xfrm rot="10800000">
              <a:off x="17870493" y="6174706"/>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160" name="Google Shape;160;p14"/>
            <p:cNvSpPr txBox="1"/>
            <p:nvPr/>
          </p:nvSpPr>
          <p:spPr>
            <a:xfrm>
              <a:off x="4990768" y="6093000"/>
              <a:ext cx="4113000" cy="1133375"/>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Text input</a:t>
              </a:r>
              <a:endParaRPr b="0" i="0" sz="2400" u="none" cap="none" strike="noStrike">
                <a:solidFill>
                  <a:srgbClr val="004D80"/>
                </a:solidFill>
                <a:latin typeface="Arial"/>
                <a:ea typeface="Arial"/>
                <a:cs typeface="Arial"/>
                <a:sym typeface="Arial"/>
              </a:endParaRPr>
            </a:p>
          </p:txBody>
        </p:sp>
        <p:sp>
          <p:nvSpPr>
            <p:cNvPr id="161" name="Google Shape;161;p14"/>
            <p:cNvSpPr/>
            <p:nvPr/>
          </p:nvSpPr>
          <p:spPr>
            <a:xfrm>
              <a:off x="5546234" y="6174730"/>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sp>
          <p:nvSpPr>
            <p:cNvPr id="162" name="Google Shape;162;p14"/>
            <p:cNvSpPr/>
            <p:nvPr/>
          </p:nvSpPr>
          <p:spPr>
            <a:xfrm rot="10800000">
              <a:off x="8260471" y="6174719"/>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grpSp>
      <p:sp>
        <p:nvSpPr>
          <p:cNvPr id="163" name="Google Shape;163;p14"/>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How we train LLMs</a:t>
            </a:r>
            <a:endParaRPr/>
          </a:p>
        </p:txBody>
      </p:sp>
      <p:sp>
        <p:nvSpPr>
          <p:cNvPr id="164" name="Google Shape;16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165" name="Google Shape;165;p14"/>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pSp>
        <p:nvGrpSpPr>
          <p:cNvPr id="170" name="Google Shape;170;p15"/>
          <p:cNvGrpSpPr/>
          <p:nvPr/>
        </p:nvGrpSpPr>
        <p:grpSpPr>
          <a:xfrm>
            <a:off x="825168" y="1395352"/>
            <a:ext cx="6577940" cy="2170851"/>
            <a:chOff x="4990768" y="4668715"/>
            <a:chExt cx="12031297" cy="3970566"/>
          </a:xfrm>
        </p:grpSpPr>
        <p:sp>
          <p:nvSpPr>
            <p:cNvPr id="171" name="Google Shape;171;p15"/>
            <p:cNvSpPr txBox="1"/>
            <p:nvPr/>
          </p:nvSpPr>
          <p:spPr>
            <a:xfrm>
              <a:off x="15526467" y="4668715"/>
              <a:ext cx="1495598" cy="3970566"/>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6B64"/>
                </a:buClr>
                <a:buSzPts val="4900"/>
                <a:buFont typeface="Helvetica Neue"/>
                <a:buNone/>
              </a:pPr>
              <a:r>
                <a:rPr b="1" i="0" lang="en-US" sz="2400" u="none" cap="none" strike="noStrike">
                  <a:solidFill>
                    <a:srgbClr val="006B64"/>
                  </a:solidFill>
                  <a:latin typeface="Helvetica Neue"/>
                  <a:ea typeface="Helvetica Neue"/>
                  <a:cs typeface="Helvetica Neue"/>
                  <a:sym typeface="Helvetica Neue"/>
                </a:rPr>
                <a:t>0.9</a:t>
              </a:r>
              <a:endParaRPr/>
            </a:p>
            <a:p>
              <a:pPr indent="0" lvl="0" marL="0" marR="0" rtl="0" algn="l">
                <a:lnSpc>
                  <a:spcPct val="140000"/>
                </a:lnSpc>
                <a:spcBef>
                  <a:spcPts val="0"/>
                </a:spcBef>
                <a:spcAft>
                  <a:spcPts val="0"/>
                </a:spcAft>
                <a:buClr>
                  <a:srgbClr val="006B64"/>
                </a:buClr>
                <a:buSzPts val="4900"/>
                <a:buFont typeface="Helvetica Neue"/>
                <a:buNone/>
              </a:pPr>
              <a:r>
                <a:rPr b="1" i="0" lang="en-US" sz="2400" u="none" cap="none" strike="noStrike">
                  <a:solidFill>
                    <a:srgbClr val="006B64"/>
                  </a:solidFill>
                  <a:latin typeface="Helvetica Neue"/>
                  <a:ea typeface="Helvetica Neue"/>
                  <a:cs typeface="Helvetica Neue"/>
                  <a:sym typeface="Helvetica Neue"/>
                </a:rPr>
                <a:t>0.05</a:t>
              </a:r>
              <a:endParaRPr/>
            </a:p>
            <a:p>
              <a:pPr indent="0" lvl="0" marL="0" marR="0" rtl="0" algn="l">
                <a:lnSpc>
                  <a:spcPct val="140000"/>
                </a:lnSpc>
                <a:spcBef>
                  <a:spcPts val="0"/>
                </a:spcBef>
                <a:spcAft>
                  <a:spcPts val="0"/>
                </a:spcAft>
                <a:buClr>
                  <a:srgbClr val="006B64"/>
                </a:buClr>
                <a:buSzPts val="4900"/>
                <a:buFont typeface="Helvetica Neue"/>
                <a:buNone/>
              </a:pPr>
              <a:r>
                <a:rPr b="1" i="0" lang="en-US" sz="2400" u="none" cap="none" strike="noStrike">
                  <a:solidFill>
                    <a:srgbClr val="006B64"/>
                  </a:solidFill>
                  <a:latin typeface="Helvetica Neue"/>
                  <a:ea typeface="Helvetica Neue"/>
                  <a:cs typeface="Helvetica Neue"/>
                  <a:sym typeface="Helvetica Neue"/>
                </a:rPr>
                <a:t>0.03</a:t>
              </a:r>
              <a:endParaRPr/>
            </a:p>
            <a:p>
              <a:pPr indent="0" lvl="0" marL="0" marR="0" rtl="0" algn="l">
                <a:lnSpc>
                  <a:spcPct val="140000"/>
                </a:lnSpc>
                <a:spcBef>
                  <a:spcPts val="0"/>
                </a:spcBef>
                <a:spcAft>
                  <a:spcPts val="0"/>
                </a:spcAft>
                <a:buClr>
                  <a:srgbClr val="006B64"/>
                </a:buClr>
                <a:buSzPts val="4900"/>
                <a:buFont typeface="Helvetica Neue"/>
                <a:buNone/>
              </a:pPr>
              <a:r>
                <a:rPr b="1" i="0" lang="en-US" sz="2400" u="none" cap="none" strike="noStrike">
                  <a:solidFill>
                    <a:srgbClr val="006B64"/>
                  </a:solidFill>
                  <a:latin typeface="Helvetica Neue"/>
                  <a:ea typeface="Helvetica Neue"/>
                  <a:cs typeface="Helvetica Neue"/>
                  <a:sym typeface="Helvetica Neue"/>
                </a:rPr>
                <a:t>0.02</a:t>
              </a:r>
              <a:endParaRPr/>
            </a:p>
          </p:txBody>
        </p:sp>
        <p:pic>
          <p:nvPicPr>
            <p:cNvPr descr="Line Line" id="172" name="Google Shape;172;p15"/>
            <p:cNvPicPr preferRelativeResize="0"/>
            <p:nvPr/>
          </p:nvPicPr>
          <p:blipFill rotWithShape="1">
            <a:blip r:embed="rId3">
              <a:alphaModFix/>
            </a:blip>
            <a:srcRect b="0" l="0" r="0" t="0"/>
            <a:stretch/>
          </p:blipFill>
          <p:spPr>
            <a:xfrm>
              <a:off x="9040418" y="6498053"/>
              <a:ext cx="866803" cy="311994"/>
            </a:xfrm>
            <a:prstGeom prst="rect">
              <a:avLst/>
            </a:prstGeom>
            <a:noFill/>
            <a:ln>
              <a:noFill/>
            </a:ln>
          </p:spPr>
        </p:pic>
        <p:pic>
          <p:nvPicPr>
            <p:cNvPr descr="Line Line" id="173" name="Google Shape;173;p15"/>
            <p:cNvPicPr preferRelativeResize="0"/>
            <p:nvPr/>
          </p:nvPicPr>
          <p:blipFill rotWithShape="1">
            <a:blip r:embed="rId3">
              <a:alphaModFix/>
            </a:blip>
            <a:srcRect b="0" l="0" r="0" t="0"/>
            <a:stretch/>
          </p:blipFill>
          <p:spPr>
            <a:xfrm>
              <a:off x="13451354" y="6498053"/>
              <a:ext cx="866804" cy="311994"/>
            </a:xfrm>
            <a:prstGeom prst="rect">
              <a:avLst/>
            </a:prstGeom>
            <a:noFill/>
            <a:ln>
              <a:noFill/>
            </a:ln>
          </p:spPr>
        </p:pic>
        <p:sp>
          <p:nvSpPr>
            <p:cNvPr id="174" name="Google Shape;174;p15"/>
            <p:cNvSpPr/>
            <p:nvPr/>
          </p:nvSpPr>
          <p:spPr>
            <a:xfrm>
              <a:off x="10288608" y="6019050"/>
              <a:ext cx="2781359"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1" i="0" lang="en-US" sz="2400" u="none" cap="none" strike="noStrike">
                  <a:solidFill>
                    <a:srgbClr val="000000"/>
                  </a:solidFill>
                  <a:latin typeface="Helvetica Neue"/>
                  <a:ea typeface="Helvetica Neue"/>
                  <a:cs typeface="Helvetica Neue"/>
                  <a:sym typeface="Helvetica Neue"/>
                </a:rPr>
                <a:t>GPT</a:t>
              </a:r>
              <a:endParaRPr b="1" i="0" sz="2400" u="none" cap="none" strike="noStrike">
                <a:solidFill>
                  <a:srgbClr val="000000"/>
                </a:solidFill>
                <a:latin typeface="Arial"/>
                <a:ea typeface="Arial"/>
                <a:cs typeface="Arial"/>
                <a:sym typeface="Arial"/>
              </a:endParaRPr>
            </a:p>
          </p:txBody>
        </p:sp>
        <p:sp>
          <p:nvSpPr>
            <p:cNvPr id="175" name="Google Shape;175;p15"/>
            <p:cNvSpPr/>
            <p:nvPr/>
          </p:nvSpPr>
          <p:spPr>
            <a:xfrm>
              <a:off x="15072148" y="5073684"/>
              <a:ext cx="335416" cy="3160630"/>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176" name="Google Shape;176;p15"/>
            <p:cNvSpPr txBox="1"/>
            <p:nvPr/>
          </p:nvSpPr>
          <p:spPr>
            <a:xfrm>
              <a:off x="4990768" y="6093000"/>
              <a:ext cx="4113000" cy="1133375"/>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Text input</a:t>
              </a:r>
              <a:endParaRPr b="0" i="0" sz="2400" u="none" cap="none" strike="noStrike">
                <a:solidFill>
                  <a:srgbClr val="004D80"/>
                </a:solidFill>
                <a:latin typeface="Arial"/>
                <a:ea typeface="Arial"/>
                <a:cs typeface="Arial"/>
                <a:sym typeface="Arial"/>
              </a:endParaRPr>
            </a:p>
          </p:txBody>
        </p:sp>
        <p:sp>
          <p:nvSpPr>
            <p:cNvPr id="177" name="Google Shape;177;p15"/>
            <p:cNvSpPr/>
            <p:nvPr/>
          </p:nvSpPr>
          <p:spPr>
            <a:xfrm>
              <a:off x="5546234" y="6174730"/>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sp>
          <p:nvSpPr>
            <p:cNvPr id="178" name="Google Shape;178;p15"/>
            <p:cNvSpPr/>
            <p:nvPr/>
          </p:nvSpPr>
          <p:spPr>
            <a:xfrm rot="10800000">
              <a:off x="8260471" y="6174719"/>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grpSp>
      <p:sp>
        <p:nvSpPr>
          <p:cNvPr id="179" name="Google Shape;179;p15"/>
          <p:cNvSpPr/>
          <p:nvPr/>
        </p:nvSpPr>
        <p:spPr>
          <a:xfrm rot="10800000">
            <a:off x="7363019" y="1630682"/>
            <a:ext cx="183384" cy="1728030"/>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180" name="Google Shape;180;p15"/>
          <p:cNvSpPr txBox="1"/>
          <p:nvPr/>
        </p:nvSpPr>
        <p:spPr>
          <a:xfrm>
            <a:off x="7899963" y="1766420"/>
            <a:ext cx="1182276" cy="31803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2900"/>
              <a:buFont typeface="Helvetica Neue"/>
              <a:buNone/>
            </a:pPr>
            <a:r>
              <a:rPr b="1" i="0" lang="en-US" sz="1400" u="none" cap="none" strike="noStrike">
                <a:solidFill>
                  <a:srgbClr val="EF7001"/>
                </a:solidFill>
                <a:latin typeface="Helvetica Neue"/>
                <a:ea typeface="Helvetica Neue"/>
                <a:cs typeface="Helvetica Neue"/>
                <a:sym typeface="Helvetica Neue"/>
              </a:rPr>
              <a:t>This one!</a:t>
            </a:r>
            <a:endParaRPr b="0" i="0" sz="1400" u="none" cap="none" strike="noStrike">
              <a:solidFill>
                <a:srgbClr val="000000"/>
              </a:solidFill>
              <a:latin typeface="Arial"/>
              <a:ea typeface="Arial"/>
              <a:cs typeface="Arial"/>
              <a:sym typeface="Arial"/>
            </a:endParaRPr>
          </a:p>
        </p:txBody>
      </p:sp>
      <p:cxnSp>
        <p:nvCxnSpPr>
          <p:cNvPr id="181" name="Google Shape;181;p15"/>
          <p:cNvCxnSpPr>
            <a:stCxn id="180" idx="1"/>
          </p:cNvCxnSpPr>
          <p:nvPr/>
        </p:nvCxnSpPr>
        <p:spPr>
          <a:xfrm rot="10800000">
            <a:off x="7119363" y="1755038"/>
            <a:ext cx="780600" cy="170400"/>
          </a:xfrm>
          <a:prstGeom prst="straightConnector1">
            <a:avLst/>
          </a:prstGeom>
          <a:noFill/>
          <a:ln cap="flat" cmpd="sng" w="57150">
            <a:solidFill>
              <a:srgbClr val="EF8600"/>
            </a:solidFill>
            <a:prstDash val="solid"/>
            <a:round/>
            <a:headEnd len="sm" w="sm" type="none"/>
            <a:tailEnd len="med" w="med" type="triangle"/>
          </a:ln>
        </p:spPr>
      </p:cxnSp>
      <p:sp>
        <p:nvSpPr>
          <p:cNvPr id="182" name="Google Shape;182;p15"/>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How we train LLMs</a:t>
            </a:r>
            <a:endParaRPr/>
          </a:p>
        </p:txBody>
      </p:sp>
      <p:sp>
        <p:nvSpPr>
          <p:cNvPr id="183" name="Google Shape;18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184" name="Google Shape;184;p15"/>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6"/>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Now we </a:t>
            </a:r>
            <a:r>
              <a:rPr b="1" i="0" lang="en-US" sz="2400" u="none" cap="none" strike="noStrike">
                <a:solidFill>
                  <a:schemeClr val="dk1"/>
                </a:solidFill>
                <a:latin typeface="Arial"/>
                <a:ea typeface="Arial"/>
                <a:cs typeface="Arial"/>
                <a:sym typeface="Arial"/>
              </a:rPr>
              <a:t>repeat</a:t>
            </a:r>
            <a:r>
              <a:rPr b="0" i="0" lang="en-US" sz="2400" u="none" cap="none" strike="noStrike">
                <a:solidFill>
                  <a:schemeClr val="dk1"/>
                </a:solidFill>
                <a:latin typeface="Arial"/>
                <a:ea typeface="Arial"/>
                <a:cs typeface="Arial"/>
                <a:sym typeface="Arial"/>
              </a:rPr>
              <a:t> and </a:t>
            </a:r>
            <a:r>
              <a:rPr b="1" i="0" lang="en-US" sz="2400" u="none" cap="none" strike="noStrike">
                <a:solidFill>
                  <a:schemeClr val="dk1"/>
                </a:solidFill>
                <a:latin typeface="Arial"/>
                <a:ea typeface="Arial"/>
                <a:cs typeface="Arial"/>
                <a:sym typeface="Arial"/>
              </a:rPr>
              <a:t>generate more text</a:t>
            </a:r>
            <a:r>
              <a:rPr b="0" i="0" lang="en-US" sz="2400" u="none" cap="none" strike="noStrike">
                <a:solidFill>
                  <a:schemeClr val="dk1"/>
                </a:solidFill>
                <a:latin typeface="Arial"/>
                <a:ea typeface="Arial"/>
                <a:cs typeface="Arial"/>
                <a:sym typeface="Arial"/>
              </a:rPr>
              <a:t>!</a:t>
            </a:r>
            <a:endParaRPr/>
          </a:p>
        </p:txBody>
      </p:sp>
      <p:grpSp>
        <p:nvGrpSpPr>
          <p:cNvPr id="190" name="Google Shape;190;p16"/>
          <p:cNvGrpSpPr/>
          <p:nvPr/>
        </p:nvGrpSpPr>
        <p:grpSpPr>
          <a:xfrm>
            <a:off x="1281330" y="2393511"/>
            <a:ext cx="6581339" cy="694300"/>
            <a:chOff x="4990768" y="6019050"/>
            <a:chExt cx="12037514" cy="1269900"/>
          </a:xfrm>
        </p:grpSpPr>
        <p:sp>
          <p:nvSpPr>
            <p:cNvPr id="191" name="Google Shape;191;p16"/>
            <p:cNvSpPr txBox="1"/>
            <p:nvPr/>
          </p:nvSpPr>
          <p:spPr>
            <a:xfrm>
              <a:off x="15194544" y="6092987"/>
              <a:ext cx="1731286" cy="1133375"/>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6B64"/>
                </a:buClr>
                <a:buSzPts val="4900"/>
                <a:buFont typeface="Helvetica Neue"/>
                <a:buNone/>
              </a:pPr>
              <a:r>
                <a:rPr b="1" i="0" lang="en-US" sz="2400" u="none" cap="none" strike="noStrike">
                  <a:solidFill>
                    <a:srgbClr val="006B64"/>
                  </a:solidFill>
                  <a:latin typeface="Helvetica Neue"/>
                  <a:ea typeface="Helvetica Neue"/>
                  <a:cs typeface="Helvetica Neue"/>
                  <a:sym typeface="Helvetica Neue"/>
                </a:rPr>
                <a:t>“are”</a:t>
              </a:r>
              <a:endParaRPr b="0" i="0" sz="2400" u="none" cap="none" strike="noStrike">
                <a:solidFill>
                  <a:srgbClr val="000000"/>
                </a:solidFill>
                <a:latin typeface="Arial"/>
                <a:ea typeface="Arial"/>
                <a:cs typeface="Arial"/>
                <a:sym typeface="Arial"/>
              </a:endParaRPr>
            </a:p>
          </p:txBody>
        </p:sp>
        <p:pic>
          <p:nvPicPr>
            <p:cNvPr descr="Line Line" id="192" name="Google Shape;192;p16"/>
            <p:cNvPicPr preferRelativeResize="0"/>
            <p:nvPr/>
          </p:nvPicPr>
          <p:blipFill rotWithShape="1">
            <a:blip r:embed="rId3">
              <a:alphaModFix/>
            </a:blip>
            <a:srcRect b="0" l="0" r="0" t="0"/>
            <a:stretch/>
          </p:blipFill>
          <p:spPr>
            <a:xfrm>
              <a:off x="9040418" y="6498053"/>
              <a:ext cx="866803" cy="311994"/>
            </a:xfrm>
            <a:prstGeom prst="rect">
              <a:avLst/>
            </a:prstGeom>
            <a:noFill/>
            <a:ln>
              <a:noFill/>
            </a:ln>
          </p:spPr>
        </p:pic>
        <p:pic>
          <p:nvPicPr>
            <p:cNvPr descr="Line Line" id="193" name="Google Shape;193;p16"/>
            <p:cNvPicPr preferRelativeResize="0"/>
            <p:nvPr/>
          </p:nvPicPr>
          <p:blipFill rotWithShape="1">
            <a:blip r:embed="rId3">
              <a:alphaModFix/>
            </a:blip>
            <a:srcRect b="0" l="0" r="0" t="0"/>
            <a:stretch/>
          </p:blipFill>
          <p:spPr>
            <a:xfrm>
              <a:off x="13451354" y="6498053"/>
              <a:ext cx="866804" cy="311994"/>
            </a:xfrm>
            <a:prstGeom prst="rect">
              <a:avLst/>
            </a:prstGeom>
            <a:noFill/>
            <a:ln>
              <a:noFill/>
            </a:ln>
          </p:spPr>
        </p:pic>
        <p:sp>
          <p:nvSpPr>
            <p:cNvPr id="194" name="Google Shape;194;p16"/>
            <p:cNvSpPr/>
            <p:nvPr/>
          </p:nvSpPr>
          <p:spPr>
            <a:xfrm>
              <a:off x="10288608" y="6019050"/>
              <a:ext cx="2781359"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1" i="0" lang="en-US" sz="2400" u="none" cap="none" strike="noStrike">
                  <a:solidFill>
                    <a:srgbClr val="000000"/>
                  </a:solidFill>
                  <a:latin typeface="Helvetica Neue"/>
                  <a:ea typeface="Helvetica Neue"/>
                  <a:cs typeface="Helvetica Neue"/>
                  <a:sym typeface="Helvetica Neue"/>
                </a:rPr>
                <a:t>GPT</a:t>
              </a:r>
              <a:endParaRPr b="1" i="0" sz="2400" u="none" cap="none" strike="noStrike">
                <a:solidFill>
                  <a:srgbClr val="000000"/>
                </a:solidFill>
                <a:latin typeface="Arial"/>
                <a:ea typeface="Arial"/>
                <a:cs typeface="Arial"/>
                <a:sym typeface="Arial"/>
              </a:endParaRPr>
            </a:p>
          </p:txBody>
        </p:sp>
        <p:sp>
          <p:nvSpPr>
            <p:cNvPr id="195" name="Google Shape;195;p16"/>
            <p:cNvSpPr/>
            <p:nvPr/>
          </p:nvSpPr>
          <p:spPr>
            <a:xfrm>
              <a:off x="15023570" y="617471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196" name="Google Shape;196;p16"/>
            <p:cNvSpPr/>
            <p:nvPr/>
          </p:nvSpPr>
          <p:spPr>
            <a:xfrm rot="10800000">
              <a:off x="16714434" y="6174716"/>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197" name="Google Shape;197;p16"/>
            <p:cNvSpPr txBox="1"/>
            <p:nvPr/>
          </p:nvSpPr>
          <p:spPr>
            <a:xfrm>
              <a:off x="4990768" y="6093000"/>
              <a:ext cx="4113000" cy="1133375"/>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“Hi, how”</a:t>
              </a:r>
              <a:endParaRPr b="0" i="0" sz="2400" u="none" cap="none" strike="noStrike">
                <a:solidFill>
                  <a:srgbClr val="004D80"/>
                </a:solidFill>
                <a:latin typeface="Arial"/>
                <a:ea typeface="Arial"/>
                <a:cs typeface="Arial"/>
                <a:sym typeface="Arial"/>
              </a:endParaRPr>
            </a:p>
          </p:txBody>
        </p:sp>
        <p:sp>
          <p:nvSpPr>
            <p:cNvPr id="198" name="Google Shape;198;p16"/>
            <p:cNvSpPr/>
            <p:nvPr/>
          </p:nvSpPr>
          <p:spPr>
            <a:xfrm>
              <a:off x="5546234" y="6174730"/>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sp>
          <p:nvSpPr>
            <p:cNvPr id="199" name="Google Shape;199;p16"/>
            <p:cNvSpPr/>
            <p:nvPr/>
          </p:nvSpPr>
          <p:spPr>
            <a:xfrm rot="10800000">
              <a:off x="8260471" y="6174719"/>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grpSp>
      <p:sp>
        <p:nvSpPr>
          <p:cNvPr id="200" name="Google Shape;200;p16"/>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How we train LLMs</a:t>
            </a:r>
            <a:endParaRPr/>
          </a:p>
        </p:txBody>
      </p:sp>
      <p:sp>
        <p:nvSpPr>
          <p:cNvPr id="201" name="Google Shape;20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202" name="Google Shape;202;p16"/>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7"/>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Now we </a:t>
            </a:r>
            <a:r>
              <a:rPr b="1" i="0" lang="en-US" sz="2400" u="none" cap="none" strike="noStrike">
                <a:solidFill>
                  <a:schemeClr val="dk1"/>
                </a:solidFill>
                <a:latin typeface="Arial"/>
                <a:ea typeface="Arial"/>
                <a:cs typeface="Arial"/>
                <a:sym typeface="Arial"/>
              </a:rPr>
              <a:t>repeat</a:t>
            </a:r>
            <a:r>
              <a:rPr b="0" i="0" lang="en-US" sz="2400" u="none" cap="none" strike="noStrike">
                <a:solidFill>
                  <a:schemeClr val="dk1"/>
                </a:solidFill>
                <a:latin typeface="Arial"/>
                <a:ea typeface="Arial"/>
                <a:cs typeface="Arial"/>
                <a:sym typeface="Arial"/>
              </a:rPr>
              <a:t> and </a:t>
            </a:r>
            <a:r>
              <a:rPr b="1" i="0" lang="en-US" sz="2400" u="none" cap="none" strike="noStrike">
                <a:solidFill>
                  <a:schemeClr val="dk1"/>
                </a:solidFill>
                <a:latin typeface="Arial"/>
                <a:ea typeface="Arial"/>
                <a:cs typeface="Arial"/>
                <a:sym typeface="Arial"/>
              </a:rPr>
              <a:t>generate more text</a:t>
            </a:r>
            <a:r>
              <a:rPr b="0" i="0" lang="en-US" sz="2400" u="none" cap="none" strike="noStrike">
                <a:solidFill>
                  <a:schemeClr val="dk1"/>
                </a:solidFill>
                <a:latin typeface="Arial"/>
                <a:ea typeface="Arial"/>
                <a:cs typeface="Arial"/>
                <a:sym typeface="Arial"/>
              </a:rPr>
              <a:t>!</a:t>
            </a:r>
            <a:endParaRPr/>
          </a:p>
        </p:txBody>
      </p:sp>
      <p:grpSp>
        <p:nvGrpSpPr>
          <p:cNvPr id="208" name="Google Shape;208;p17"/>
          <p:cNvGrpSpPr/>
          <p:nvPr/>
        </p:nvGrpSpPr>
        <p:grpSpPr>
          <a:xfrm>
            <a:off x="1170055" y="2390303"/>
            <a:ext cx="6803890" cy="694300"/>
            <a:chOff x="4685617" y="6019050"/>
            <a:chExt cx="12444568" cy="1269900"/>
          </a:xfrm>
        </p:grpSpPr>
        <p:sp>
          <p:nvSpPr>
            <p:cNvPr id="209" name="Google Shape;209;p17"/>
            <p:cNvSpPr txBox="1"/>
            <p:nvPr/>
          </p:nvSpPr>
          <p:spPr>
            <a:xfrm>
              <a:off x="15194544" y="6092987"/>
              <a:ext cx="1935641" cy="1133375"/>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6B64"/>
                </a:buClr>
                <a:buSzPts val="4900"/>
                <a:buFont typeface="Helvetica Neue"/>
                <a:buNone/>
              </a:pPr>
              <a:r>
                <a:rPr b="1" i="0" lang="en-US" sz="2400" u="none" cap="none" strike="noStrike">
                  <a:solidFill>
                    <a:srgbClr val="006B64"/>
                  </a:solidFill>
                  <a:latin typeface="Helvetica Neue"/>
                  <a:ea typeface="Helvetica Neue"/>
                  <a:cs typeface="Helvetica Neue"/>
                  <a:sym typeface="Helvetica Neue"/>
                </a:rPr>
                <a:t>“you”</a:t>
              </a:r>
              <a:endParaRPr b="0" i="0" sz="2400" u="none" cap="none" strike="noStrike">
                <a:solidFill>
                  <a:srgbClr val="000000"/>
                </a:solidFill>
                <a:latin typeface="Arial"/>
                <a:ea typeface="Arial"/>
                <a:cs typeface="Arial"/>
                <a:sym typeface="Arial"/>
              </a:endParaRPr>
            </a:p>
          </p:txBody>
        </p:sp>
        <p:pic>
          <p:nvPicPr>
            <p:cNvPr descr="Line Line" id="210" name="Google Shape;210;p17"/>
            <p:cNvPicPr preferRelativeResize="0"/>
            <p:nvPr/>
          </p:nvPicPr>
          <p:blipFill rotWithShape="1">
            <a:blip r:embed="rId3">
              <a:alphaModFix/>
            </a:blip>
            <a:srcRect b="0" l="0" r="0" t="0"/>
            <a:stretch/>
          </p:blipFill>
          <p:spPr>
            <a:xfrm>
              <a:off x="9040418" y="6498053"/>
              <a:ext cx="866803" cy="311994"/>
            </a:xfrm>
            <a:prstGeom prst="rect">
              <a:avLst/>
            </a:prstGeom>
            <a:noFill/>
            <a:ln>
              <a:noFill/>
            </a:ln>
          </p:spPr>
        </p:pic>
        <p:pic>
          <p:nvPicPr>
            <p:cNvPr descr="Line Line" id="211" name="Google Shape;211;p17"/>
            <p:cNvPicPr preferRelativeResize="0"/>
            <p:nvPr/>
          </p:nvPicPr>
          <p:blipFill rotWithShape="1">
            <a:blip r:embed="rId3">
              <a:alphaModFix/>
            </a:blip>
            <a:srcRect b="0" l="0" r="0" t="0"/>
            <a:stretch/>
          </p:blipFill>
          <p:spPr>
            <a:xfrm>
              <a:off x="13451354" y="6498053"/>
              <a:ext cx="866804" cy="311994"/>
            </a:xfrm>
            <a:prstGeom prst="rect">
              <a:avLst/>
            </a:prstGeom>
            <a:noFill/>
            <a:ln>
              <a:noFill/>
            </a:ln>
          </p:spPr>
        </p:pic>
        <p:sp>
          <p:nvSpPr>
            <p:cNvPr id="212" name="Google Shape;212;p17"/>
            <p:cNvSpPr/>
            <p:nvPr/>
          </p:nvSpPr>
          <p:spPr>
            <a:xfrm>
              <a:off x="10288608" y="6019050"/>
              <a:ext cx="2781359"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1" i="0" lang="en-US" sz="2400" u="none" cap="none" strike="noStrike">
                  <a:solidFill>
                    <a:srgbClr val="000000"/>
                  </a:solidFill>
                  <a:latin typeface="Helvetica Neue"/>
                  <a:ea typeface="Helvetica Neue"/>
                  <a:cs typeface="Helvetica Neue"/>
                  <a:sym typeface="Helvetica Neue"/>
                </a:rPr>
                <a:t>GPT</a:t>
              </a:r>
              <a:endParaRPr b="1" i="0" sz="2400" u="none" cap="none" strike="noStrike">
                <a:solidFill>
                  <a:srgbClr val="000000"/>
                </a:solidFill>
                <a:latin typeface="Arial"/>
                <a:ea typeface="Arial"/>
                <a:cs typeface="Arial"/>
                <a:sym typeface="Arial"/>
              </a:endParaRPr>
            </a:p>
          </p:txBody>
        </p:sp>
        <p:sp>
          <p:nvSpPr>
            <p:cNvPr id="213" name="Google Shape;213;p17"/>
            <p:cNvSpPr/>
            <p:nvPr/>
          </p:nvSpPr>
          <p:spPr>
            <a:xfrm>
              <a:off x="15023570" y="617471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214" name="Google Shape;214;p17"/>
            <p:cNvSpPr/>
            <p:nvPr/>
          </p:nvSpPr>
          <p:spPr>
            <a:xfrm rot="10800000">
              <a:off x="16714434" y="6174716"/>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215" name="Google Shape;215;p17"/>
            <p:cNvSpPr txBox="1"/>
            <p:nvPr/>
          </p:nvSpPr>
          <p:spPr>
            <a:xfrm>
              <a:off x="4685617" y="6093000"/>
              <a:ext cx="4113000" cy="1133375"/>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“Hi, how are”</a:t>
              </a:r>
              <a:endParaRPr b="0" i="0" sz="2400" u="none" cap="none" strike="noStrike">
                <a:solidFill>
                  <a:srgbClr val="004D80"/>
                </a:solidFill>
                <a:latin typeface="Arial"/>
                <a:ea typeface="Arial"/>
                <a:cs typeface="Arial"/>
                <a:sym typeface="Arial"/>
              </a:endParaRPr>
            </a:p>
          </p:txBody>
        </p:sp>
        <p:sp>
          <p:nvSpPr>
            <p:cNvPr id="216" name="Google Shape;216;p17"/>
            <p:cNvSpPr/>
            <p:nvPr/>
          </p:nvSpPr>
          <p:spPr>
            <a:xfrm>
              <a:off x="4824432" y="6174730"/>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sp>
          <p:nvSpPr>
            <p:cNvPr id="217" name="Google Shape;217;p17"/>
            <p:cNvSpPr/>
            <p:nvPr/>
          </p:nvSpPr>
          <p:spPr>
            <a:xfrm rot="10800000">
              <a:off x="8319151" y="6174719"/>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grpSp>
      <p:sp>
        <p:nvSpPr>
          <p:cNvPr id="218" name="Google Shape;218;p17"/>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How we train LLMs</a:t>
            </a:r>
            <a:endParaRPr/>
          </a:p>
        </p:txBody>
      </p:sp>
      <p:sp>
        <p:nvSpPr>
          <p:cNvPr id="219" name="Google Shape;21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220" name="Google Shape;220;p17"/>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8"/>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Now we </a:t>
            </a:r>
            <a:r>
              <a:rPr b="1" i="0" lang="en-US" sz="2400" u="none" cap="none" strike="noStrike">
                <a:solidFill>
                  <a:schemeClr val="dk1"/>
                </a:solidFill>
                <a:latin typeface="Arial"/>
                <a:ea typeface="Arial"/>
                <a:cs typeface="Arial"/>
                <a:sym typeface="Arial"/>
              </a:rPr>
              <a:t>repeat</a:t>
            </a:r>
            <a:r>
              <a:rPr b="0" i="0" lang="en-US" sz="2400" u="none" cap="none" strike="noStrike">
                <a:solidFill>
                  <a:schemeClr val="dk1"/>
                </a:solidFill>
                <a:latin typeface="Arial"/>
                <a:ea typeface="Arial"/>
                <a:cs typeface="Arial"/>
                <a:sym typeface="Arial"/>
              </a:rPr>
              <a:t> and </a:t>
            </a:r>
            <a:r>
              <a:rPr b="1" i="0" lang="en-US" sz="2400" u="none" cap="none" strike="noStrike">
                <a:solidFill>
                  <a:schemeClr val="dk1"/>
                </a:solidFill>
                <a:latin typeface="Arial"/>
                <a:ea typeface="Arial"/>
                <a:cs typeface="Arial"/>
                <a:sym typeface="Arial"/>
              </a:rPr>
              <a:t>generate more text</a:t>
            </a:r>
            <a:r>
              <a:rPr b="0" i="0" lang="en-US" sz="2400" u="none" cap="none" strike="noStrike">
                <a:solidFill>
                  <a:schemeClr val="dk1"/>
                </a:solidFill>
                <a:latin typeface="Arial"/>
                <a:ea typeface="Arial"/>
                <a:cs typeface="Arial"/>
                <a:sym typeface="Arial"/>
              </a:rPr>
              <a:t>!</a:t>
            </a:r>
            <a:endParaRPr/>
          </a:p>
        </p:txBody>
      </p:sp>
      <p:grpSp>
        <p:nvGrpSpPr>
          <p:cNvPr id="226" name="Google Shape;226;p18"/>
          <p:cNvGrpSpPr/>
          <p:nvPr/>
        </p:nvGrpSpPr>
        <p:grpSpPr>
          <a:xfrm>
            <a:off x="529389" y="2390303"/>
            <a:ext cx="7867048" cy="694300"/>
            <a:chOff x="3513815" y="6019050"/>
            <a:chExt cx="14389122" cy="1269900"/>
          </a:xfrm>
        </p:grpSpPr>
        <p:sp>
          <p:nvSpPr>
            <p:cNvPr id="227" name="Google Shape;227;p18"/>
            <p:cNvSpPr txBox="1"/>
            <p:nvPr/>
          </p:nvSpPr>
          <p:spPr>
            <a:xfrm>
              <a:off x="15194541" y="6092987"/>
              <a:ext cx="2708396" cy="1133375"/>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6B64"/>
                </a:buClr>
                <a:buSzPts val="4900"/>
                <a:buFont typeface="Helvetica Neue"/>
                <a:buNone/>
              </a:pPr>
              <a:r>
                <a:rPr b="1" i="0" lang="en-US" sz="2400" u="none" cap="none" strike="noStrike">
                  <a:solidFill>
                    <a:srgbClr val="006B64"/>
                  </a:solidFill>
                  <a:latin typeface="Helvetica Neue"/>
                  <a:ea typeface="Helvetica Neue"/>
                  <a:cs typeface="Helvetica Neue"/>
                  <a:sym typeface="Helvetica Neue"/>
                </a:rPr>
                <a:t>“today?”</a:t>
              </a:r>
              <a:endParaRPr b="0" i="0" sz="2400" u="none" cap="none" strike="noStrike">
                <a:solidFill>
                  <a:srgbClr val="000000"/>
                </a:solidFill>
                <a:latin typeface="Arial"/>
                <a:ea typeface="Arial"/>
                <a:cs typeface="Arial"/>
                <a:sym typeface="Arial"/>
              </a:endParaRPr>
            </a:p>
          </p:txBody>
        </p:sp>
        <p:pic>
          <p:nvPicPr>
            <p:cNvPr descr="Line Line" id="228" name="Google Shape;228;p18"/>
            <p:cNvPicPr preferRelativeResize="0"/>
            <p:nvPr/>
          </p:nvPicPr>
          <p:blipFill rotWithShape="1">
            <a:blip r:embed="rId3">
              <a:alphaModFix/>
            </a:blip>
            <a:srcRect b="0" l="0" r="0" t="0"/>
            <a:stretch/>
          </p:blipFill>
          <p:spPr>
            <a:xfrm>
              <a:off x="9040418" y="6498053"/>
              <a:ext cx="866803" cy="311994"/>
            </a:xfrm>
            <a:prstGeom prst="rect">
              <a:avLst/>
            </a:prstGeom>
            <a:noFill/>
            <a:ln>
              <a:noFill/>
            </a:ln>
          </p:spPr>
        </p:pic>
        <p:pic>
          <p:nvPicPr>
            <p:cNvPr descr="Line Line" id="229" name="Google Shape;229;p18"/>
            <p:cNvPicPr preferRelativeResize="0"/>
            <p:nvPr/>
          </p:nvPicPr>
          <p:blipFill rotWithShape="1">
            <a:blip r:embed="rId3">
              <a:alphaModFix/>
            </a:blip>
            <a:srcRect b="0" l="0" r="0" t="0"/>
            <a:stretch/>
          </p:blipFill>
          <p:spPr>
            <a:xfrm>
              <a:off x="13451354" y="6498053"/>
              <a:ext cx="866804" cy="311994"/>
            </a:xfrm>
            <a:prstGeom prst="rect">
              <a:avLst/>
            </a:prstGeom>
            <a:noFill/>
            <a:ln>
              <a:noFill/>
            </a:ln>
          </p:spPr>
        </p:pic>
        <p:sp>
          <p:nvSpPr>
            <p:cNvPr id="230" name="Google Shape;230;p18"/>
            <p:cNvSpPr/>
            <p:nvPr/>
          </p:nvSpPr>
          <p:spPr>
            <a:xfrm>
              <a:off x="10288608" y="6019050"/>
              <a:ext cx="2781359"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1" i="0" lang="en-US" sz="2400" u="none" cap="none" strike="noStrike">
                  <a:solidFill>
                    <a:srgbClr val="000000"/>
                  </a:solidFill>
                  <a:latin typeface="Helvetica Neue"/>
                  <a:ea typeface="Helvetica Neue"/>
                  <a:cs typeface="Helvetica Neue"/>
                  <a:sym typeface="Helvetica Neue"/>
                </a:rPr>
                <a:t>GPT</a:t>
              </a:r>
              <a:endParaRPr b="1" i="0" sz="2400" u="none" cap="none" strike="noStrike">
                <a:solidFill>
                  <a:srgbClr val="000000"/>
                </a:solidFill>
                <a:latin typeface="Arial"/>
                <a:ea typeface="Arial"/>
                <a:cs typeface="Arial"/>
                <a:sym typeface="Arial"/>
              </a:endParaRPr>
            </a:p>
          </p:txBody>
        </p:sp>
        <p:sp>
          <p:nvSpPr>
            <p:cNvPr id="231" name="Google Shape;231;p18"/>
            <p:cNvSpPr/>
            <p:nvPr/>
          </p:nvSpPr>
          <p:spPr>
            <a:xfrm>
              <a:off x="15023570" y="617471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232" name="Google Shape;232;p18"/>
            <p:cNvSpPr/>
            <p:nvPr/>
          </p:nvSpPr>
          <p:spPr>
            <a:xfrm rot="10800000">
              <a:off x="17589089" y="6174716"/>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233" name="Google Shape;233;p18"/>
            <p:cNvSpPr txBox="1"/>
            <p:nvPr/>
          </p:nvSpPr>
          <p:spPr>
            <a:xfrm>
              <a:off x="3513815" y="6092999"/>
              <a:ext cx="5284802" cy="1133375"/>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“Hi, how are you”</a:t>
              </a:r>
              <a:endParaRPr b="0" i="0" sz="2400" u="none" cap="none" strike="noStrike">
                <a:solidFill>
                  <a:srgbClr val="004D80"/>
                </a:solidFill>
                <a:latin typeface="Arial"/>
                <a:ea typeface="Arial"/>
                <a:cs typeface="Arial"/>
                <a:sym typeface="Arial"/>
              </a:endParaRPr>
            </a:p>
          </p:txBody>
        </p:sp>
        <p:sp>
          <p:nvSpPr>
            <p:cNvPr id="234" name="Google Shape;234;p18"/>
            <p:cNvSpPr/>
            <p:nvPr/>
          </p:nvSpPr>
          <p:spPr>
            <a:xfrm>
              <a:off x="3644898" y="6174730"/>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sp>
          <p:nvSpPr>
            <p:cNvPr id="235" name="Google Shape;235;p18"/>
            <p:cNvSpPr/>
            <p:nvPr/>
          </p:nvSpPr>
          <p:spPr>
            <a:xfrm rot="10800000">
              <a:off x="8319151" y="6174719"/>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grpSp>
      <p:sp>
        <p:nvSpPr>
          <p:cNvPr id="236" name="Google Shape;236;p18"/>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How we train LLMs</a:t>
            </a:r>
            <a:endParaRPr/>
          </a:p>
        </p:txBody>
      </p:sp>
      <p:sp>
        <p:nvSpPr>
          <p:cNvPr id="237" name="Google Shape;23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238" name="Google Shape;238;p18"/>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Now we </a:t>
            </a:r>
            <a:r>
              <a:rPr b="1" i="0" lang="en-US" sz="2400" u="none" cap="none" strike="noStrike">
                <a:solidFill>
                  <a:schemeClr val="dk1"/>
                </a:solidFill>
                <a:latin typeface="Arial"/>
                <a:ea typeface="Arial"/>
                <a:cs typeface="Arial"/>
                <a:sym typeface="Arial"/>
              </a:rPr>
              <a:t>repeat</a:t>
            </a:r>
            <a:r>
              <a:rPr b="0" i="0" lang="en-US" sz="2400" u="none" cap="none" strike="noStrike">
                <a:solidFill>
                  <a:schemeClr val="dk1"/>
                </a:solidFill>
                <a:latin typeface="Arial"/>
                <a:ea typeface="Arial"/>
                <a:cs typeface="Arial"/>
                <a:sym typeface="Arial"/>
              </a:rPr>
              <a:t> and </a:t>
            </a:r>
            <a:r>
              <a:rPr b="1" i="0" lang="en-US" sz="2400" u="none" cap="none" strike="noStrike">
                <a:solidFill>
                  <a:schemeClr val="dk1"/>
                </a:solidFill>
                <a:latin typeface="Arial"/>
                <a:ea typeface="Arial"/>
                <a:cs typeface="Arial"/>
                <a:sym typeface="Arial"/>
              </a:rPr>
              <a:t>generate more text</a:t>
            </a:r>
            <a:r>
              <a:rPr b="0" i="0" lang="en-US" sz="2400" u="none" cap="none" strike="noStrike">
                <a:solidFill>
                  <a:schemeClr val="dk1"/>
                </a:solidFill>
                <a:latin typeface="Arial"/>
                <a:ea typeface="Arial"/>
                <a:cs typeface="Arial"/>
                <a:sym typeface="Arial"/>
              </a:rPr>
              <a:t>!</a:t>
            </a:r>
            <a:endParaRPr/>
          </a:p>
        </p:txBody>
      </p:sp>
      <p:grpSp>
        <p:nvGrpSpPr>
          <p:cNvPr id="244" name="Google Shape;244;p19"/>
          <p:cNvGrpSpPr/>
          <p:nvPr/>
        </p:nvGrpSpPr>
        <p:grpSpPr>
          <a:xfrm>
            <a:off x="1701023" y="2224600"/>
            <a:ext cx="6280153" cy="694300"/>
            <a:chOff x="6397194" y="5950787"/>
            <a:chExt cx="11486633" cy="1269900"/>
          </a:xfrm>
        </p:grpSpPr>
        <p:pic>
          <p:nvPicPr>
            <p:cNvPr descr="Line Line" id="245" name="Google Shape;245;p19"/>
            <p:cNvPicPr preferRelativeResize="0"/>
            <p:nvPr/>
          </p:nvPicPr>
          <p:blipFill rotWithShape="1">
            <a:blip r:embed="rId3">
              <a:alphaModFix/>
            </a:blip>
            <a:srcRect b="0" l="0" r="0" t="0"/>
            <a:stretch/>
          </p:blipFill>
          <p:spPr>
            <a:xfrm>
              <a:off x="9707365" y="6429740"/>
              <a:ext cx="866804" cy="311993"/>
            </a:xfrm>
            <a:prstGeom prst="rect">
              <a:avLst/>
            </a:prstGeom>
            <a:noFill/>
            <a:ln>
              <a:noFill/>
            </a:ln>
          </p:spPr>
        </p:pic>
        <p:sp>
          <p:nvSpPr>
            <p:cNvPr id="246" name="Google Shape;246;p19"/>
            <p:cNvSpPr/>
            <p:nvPr/>
          </p:nvSpPr>
          <p:spPr>
            <a:xfrm>
              <a:off x="6397194" y="5950787"/>
              <a:ext cx="2781358" cy="12699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1" i="0" lang="en-US" sz="2400" u="none" cap="none" strike="noStrike">
                  <a:solidFill>
                    <a:srgbClr val="000000"/>
                  </a:solidFill>
                  <a:latin typeface="Helvetica Neue"/>
                  <a:ea typeface="Helvetica Neue"/>
                  <a:cs typeface="Helvetica Neue"/>
                  <a:sym typeface="Helvetica Neue"/>
                </a:rPr>
                <a:t>GPT</a:t>
              </a:r>
              <a:endParaRPr b="1" i="0" sz="2400" u="none" cap="none" strike="noStrike">
                <a:solidFill>
                  <a:srgbClr val="000000"/>
                </a:solidFill>
                <a:latin typeface="Arial"/>
                <a:ea typeface="Arial"/>
                <a:cs typeface="Arial"/>
                <a:sym typeface="Arial"/>
              </a:endParaRPr>
            </a:p>
          </p:txBody>
        </p:sp>
        <p:sp>
          <p:nvSpPr>
            <p:cNvPr id="247" name="Google Shape;247;p19"/>
            <p:cNvSpPr txBox="1"/>
            <p:nvPr/>
          </p:nvSpPr>
          <p:spPr>
            <a:xfrm>
              <a:off x="10436926" y="5960282"/>
              <a:ext cx="7446901" cy="1133375"/>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“Hi, how are you today?”</a:t>
              </a:r>
              <a:endParaRPr b="0" i="0" sz="2400" u="none" cap="none" strike="noStrike">
                <a:solidFill>
                  <a:srgbClr val="004D80"/>
                </a:solidFill>
                <a:latin typeface="Arial"/>
                <a:ea typeface="Arial"/>
                <a:cs typeface="Arial"/>
                <a:sym typeface="Arial"/>
              </a:endParaRPr>
            </a:p>
          </p:txBody>
        </p:sp>
      </p:grpSp>
      <p:sp>
        <p:nvSpPr>
          <p:cNvPr id="248" name="Google Shape;248;p19"/>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How LLMs work</a:t>
            </a:r>
            <a:endParaRPr/>
          </a:p>
        </p:txBody>
      </p:sp>
      <p:sp>
        <p:nvSpPr>
          <p:cNvPr id="249" name="Google Shape;24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250" name="Google Shape;250;p19"/>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 name="Shape 59"/>
        <p:cNvGrpSpPr/>
        <p:nvPr/>
      </p:nvGrpSpPr>
      <p:grpSpPr>
        <a:xfrm>
          <a:off x="0" y="0"/>
          <a:ext cx="0" cy="0"/>
          <a:chOff x="0" y="0"/>
          <a:chExt cx="0" cy="0"/>
        </a:xfrm>
      </p:grpSpPr>
      <p:sp>
        <p:nvSpPr>
          <p:cNvPr id="60" name="Google Shape;60;p2"/>
          <p:cNvSpPr txBox="1"/>
          <p:nvPr/>
        </p:nvSpPr>
        <p:spPr>
          <a:xfrm>
            <a:off x="447900" y="1891739"/>
            <a:ext cx="8248200" cy="116952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6C65"/>
                </a:solidFill>
                <a:latin typeface="Helvetica Neue"/>
                <a:ea typeface="Helvetica Neue"/>
                <a:cs typeface="Helvetica Neue"/>
                <a:sym typeface="Helvetica Neue"/>
              </a:rPr>
              <a:t>Today’s AI is already extremely versatile. But where are we headed in the future?</a:t>
            </a:r>
            <a:endParaRPr b="0" i="0" sz="3200" u="none" cap="none" strike="noStrike">
              <a:solidFill>
                <a:srgbClr val="006C65"/>
              </a:solidFill>
              <a:latin typeface="Helvetica Neue"/>
              <a:ea typeface="Helvetica Neue"/>
              <a:cs typeface="Helvetica Neue"/>
              <a:sym typeface="Helvetica Neue"/>
            </a:endParaRPr>
          </a:p>
        </p:txBody>
      </p:sp>
      <p:sp>
        <p:nvSpPr>
          <p:cNvPr id="61" name="Google Shape;6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62" name="Google Shape;62;p2"/>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Training LLMs</a:t>
            </a:r>
            <a:endParaRPr/>
          </a:p>
        </p:txBody>
      </p:sp>
      <p:sp>
        <p:nvSpPr>
          <p:cNvPr id="256" name="Google Shape;256;p20"/>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How are LLMs then trained to do this as well as possible?</a:t>
            </a:r>
            <a:endParaRPr/>
          </a:p>
        </p:txBody>
      </p:sp>
      <p:sp>
        <p:nvSpPr>
          <p:cNvPr id="257" name="Google Shape;25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258" name="Google Shape;258;p20"/>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1"/>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Training LLMs</a:t>
            </a:r>
            <a:endParaRPr/>
          </a:p>
        </p:txBody>
      </p:sp>
      <p:sp>
        <p:nvSpPr>
          <p:cNvPr id="264" name="Google Shape;264;p21"/>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How are LLMs then trained to do this as well as possible?</a:t>
            </a:r>
            <a:endParaRPr/>
          </a:p>
        </p:txBody>
      </p:sp>
      <p:sp>
        <p:nvSpPr>
          <p:cNvPr id="265" name="Google Shape;265;p21"/>
          <p:cNvSpPr txBox="1"/>
          <p:nvPr/>
        </p:nvSpPr>
        <p:spPr>
          <a:xfrm>
            <a:off x="447900" y="1925434"/>
            <a:ext cx="8248200"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Self-supervised learning.</a:t>
            </a:r>
            <a:endParaRPr b="0" i="0" sz="3600" u="none" cap="none" strike="noStrike">
              <a:solidFill>
                <a:srgbClr val="006C65"/>
              </a:solidFill>
              <a:latin typeface="Helvetica Neue"/>
              <a:ea typeface="Helvetica Neue"/>
              <a:cs typeface="Helvetica Neue"/>
              <a:sym typeface="Helvetica Neue"/>
            </a:endParaRPr>
          </a:p>
        </p:txBody>
      </p:sp>
      <p:sp>
        <p:nvSpPr>
          <p:cNvPr id="266" name="Google Shape;26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267" name="Google Shape;267;p21"/>
          <p:cNvPicPr preferRelativeResize="0"/>
          <p:nvPr/>
        </p:nvPicPr>
        <p:blipFill rotWithShape="1">
          <a:blip r:embed="rId3">
            <a:alphaModFix/>
          </a:blip>
          <a:srcRect b="0" l="0" r="0" t="0"/>
          <a:stretch/>
        </p:blipFill>
        <p:spPr>
          <a:xfrm>
            <a:off x="8441722" y="94367"/>
            <a:ext cx="605854" cy="533270"/>
          </a:xfrm>
          <a:prstGeom prst="rect">
            <a:avLst/>
          </a:prstGeom>
          <a:noFill/>
          <a:ln>
            <a:noFill/>
          </a:ln>
        </p:spPr>
      </p:pic>
      <p:pic>
        <p:nvPicPr>
          <p:cNvPr descr="AI Bridge Banner Image" id="268" name="Google Shape;268;p21"/>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Training LLMs</a:t>
            </a:r>
            <a:endParaRPr/>
          </a:p>
        </p:txBody>
      </p:sp>
      <p:sp>
        <p:nvSpPr>
          <p:cNvPr id="274" name="Google Shape;274;p22"/>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The process behind self-supervised learning</a:t>
            </a:r>
            <a:endParaRPr/>
          </a:p>
        </p:txBody>
      </p:sp>
      <p:sp>
        <p:nvSpPr>
          <p:cNvPr id="275" name="Google Shape;27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276" name="Google Shape;276;p22"/>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
        <p:nvSpPr>
          <p:cNvPr id="277" name="Google Shape;277;p22"/>
          <p:cNvSpPr txBox="1"/>
          <p:nvPr/>
        </p:nvSpPr>
        <p:spPr>
          <a:xfrm>
            <a:off x="2536256" y="2261921"/>
            <a:ext cx="4071487" cy="619657"/>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“Hi, how are you today?”</a:t>
            </a:r>
            <a:endParaRPr b="0" i="0" sz="2400" u="none" cap="none" strike="noStrike">
              <a:solidFill>
                <a:srgbClr val="004D8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Training LLMs</a:t>
            </a:r>
            <a:endParaRPr/>
          </a:p>
        </p:txBody>
      </p:sp>
      <p:sp>
        <p:nvSpPr>
          <p:cNvPr id="283" name="Google Shape;283;p23"/>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The process behind self-supervised learning</a:t>
            </a:r>
            <a:endParaRPr/>
          </a:p>
        </p:txBody>
      </p:sp>
      <p:sp>
        <p:nvSpPr>
          <p:cNvPr id="284" name="Google Shape;2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285" name="Google Shape;285;p23"/>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
        <p:nvSpPr>
          <p:cNvPr id="286" name="Google Shape;286;p23"/>
          <p:cNvSpPr txBox="1"/>
          <p:nvPr/>
        </p:nvSpPr>
        <p:spPr>
          <a:xfrm>
            <a:off x="1521809" y="2261921"/>
            <a:ext cx="6100381" cy="619657"/>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Hi    |    how    |    are    |    you    |    today</a:t>
            </a:r>
            <a:endParaRPr b="0" i="0" sz="2400" u="none" cap="none" strike="noStrike">
              <a:solidFill>
                <a:srgbClr val="004D8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4"/>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Training LLMs</a:t>
            </a:r>
            <a:endParaRPr/>
          </a:p>
        </p:txBody>
      </p:sp>
      <p:sp>
        <p:nvSpPr>
          <p:cNvPr id="292" name="Google Shape;292;p24"/>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The process behind self-supervised learning</a:t>
            </a:r>
            <a:endParaRPr/>
          </a:p>
        </p:txBody>
      </p:sp>
      <p:sp>
        <p:nvSpPr>
          <p:cNvPr id="293" name="Google Shape;2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294" name="Google Shape;294;p24"/>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
        <p:nvSpPr>
          <p:cNvPr id="295" name="Google Shape;295;p24"/>
          <p:cNvSpPr txBox="1"/>
          <p:nvPr/>
        </p:nvSpPr>
        <p:spPr>
          <a:xfrm>
            <a:off x="1133544" y="2261921"/>
            <a:ext cx="6876912" cy="619657"/>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xxxxx    |    how    |    are    |    xxxxx    |    today</a:t>
            </a:r>
            <a:endParaRPr b="0" i="0" sz="2400" u="none" cap="none" strike="noStrike">
              <a:solidFill>
                <a:srgbClr val="004D8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Training LLMs</a:t>
            </a:r>
            <a:endParaRPr/>
          </a:p>
        </p:txBody>
      </p:sp>
      <p:sp>
        <p:nvSpPr>
          <p:cNvPr id="301" name="Google Shape;301;p25"/>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The process behind self-supervised learning</a:t>
            </a:r>
            <a:endParaRPr/>
          </a:p>
        </p:txBody>
      </p:sp>
      <p:sp>
        <p:nvSpPr>
          <p:cNvPr id="302" name="Google Shape;30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303" name="Google Shape;303;p25"/>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
        <p:nvSpPr>
          <p:cNvPr id="304" name="Google Shape;304;p25"/>
          <p:cNvSpPr txBox="1"/>
          <p:nvPr/>
        </p:nvSpPr>
        <p:spPr>
          <a:xfrm>
            <a:off x="1133544" y="2261921"/>
            <a:ext cx="6876912" cy="619657"/>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xxxxx    |    how    |    are    |    xxxxx    |    today</a:t>
            </a:r>
            <a:endParaRPr b="0" i="0" sz="2400" u="none" cap="none" strike="noStrike">
              <a:solidFill>
                <a:srgbClr val="004D80"/>
              </a:solidFill>
              <a:latin typeface="Arial"/>
              <a:ea typeface="Arial"/>
              <a:cs typeface="Arial"/>
              <a:sym typeface="Arial"/>
            </a:endParaRPr>
          </a:p>
        </p:txBody>
      </p:sp>
      <p:sp>
        <p:nvSpPr>
          <p:cNvPr id="305" name="Google Shape;305;p25"/>
          <p:cNvSpPr txBox="1"/>
          <p:nvPr/>
        </p:nvSpPr>
        <p:spPr>
          <a:xfrm>
            <a:off x="447900" y="3126488"/>
            <a:ext cx="8248200" cy="129263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Task: predict the missing words as best as possible.</a:t>
            </a:r>
            <a:endParaRPr b="0" i="0" sz="3600" u="none" cap="none" strike="noStrike">
              <a:solidFill>
                <a:srgbClr val="006C65"/>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Training LLMs</a:t>
            </a:r>
            <a:endParaRPr/>
          </a:p>
        </p:txBody>
      </p:sp>
      <p:sp>
        <p:nvSpPr>
          <p:cNvPr id="311" name="Google Shape;311;p26"/>
          <p:cNvSpPr txBox="1"/>
          <p:nvPr/>
        </p:nvSpPr>
        <p:spPr>
          <a:xfrm>
            <a:off x="314550" y="644375"/>
            <a:ext cx="8514900" cy="3077735"/>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The process behind self-supervised learning:</a:t>
            </a:r>
            <a:endParaRPr/>
          </a:p>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Take a piece of the training corpus</a:t>
            </a:r>
            <a:endParaRPr/>
          </a:p>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Redact certain words in the corpus</a:t>
            </a:r>
            <a:endParaRPr/>
          </a:p>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Train to predict those words</a:t>
            </a:r>
            <a:endParaRPr/>
          </a:p>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Repeat and magnify across the whole training corpus.</a:t>
            </a:r>
            <a:endParaRPr/>
          </a:p>
        </p:txBody>
      </p:sp>
      <p:sp>
        <p:nvSpPr>
          <p:cNvPr id="312" name="Google Shape;31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313" name="Google Shape;313;p26"/>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7"/>
          <p:cNvSpPr txBox="1"/>
          <p:nvPr/>
        </p:nvSpPr>
        <p:spPr>
          <a:xfrm>
            <a:off x="447900" y="1925434"/>
            <a:ext cx="8248200"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What’s next?</a:t>
            </a:r>
            <a:endParaRPr b="0" i="0" sz="3600" u="none" cap="none" strike="noStrike">
              <a:solidFill>
                <a:srgbClr val="006C65"/>
              </a:solidFill>
              <a:latin typeface="Helvetica Neue"/>
              <a:ea typeface="Helvetica Neue"/>
              <a:cs typeface="Helvetica Neue"/>
              <a:sym typeface="Helvetica Neue"/>
            </a:endParaRPr>
          </a:p>
        </p:txBody>
      </p:sp>
      <p:sp>
        <p:nvSpPr>
          <p:cNvPr id="319" name="Google Shape;31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320" name="Google Shape;320;p27"/>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8"/>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Fine-tuning the LLM</a:t>
            </a:r>
            <a:endParaRPr/>
          </a:p>
        </p:txBody>
      </p:sp>
      <p:sp>
        <p:nvSpPr>
          <p:cNvPr id="326" name="Google Shape;326;p28"/>
          <p:cNvSpPr txBox="1"/>
          <p:nvPr/>
        </p:nvSpPr>
        <p:spPr>
          <a:xfrm>
            <a:off x="314550" y="644375"/>
            <a:ext cx="8514900" cy="1766607"/>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The ability to generate text that makes sense is </a:t>
            </a:r>
            <a:r>
              <a:rPr b="1" i="0" lang="en-US" sz="2400" u="none" cap="none" strike="noStrike">
                <a:solidFill>
                  <a:schemeClr val="dk1"/>
                </a:solidFill>
                <a:latin typeface="Arial"/>
                <a:ea typeface="Arial"/>
                <a:cs typeface="Arial"/>
                <a:sym typeface="Arial"/>
              </a:rPr>
              <a:t>not equivalent </a:t>
            </a:r>
            <a:r>
              <a:rPr b="0" i="0" lang="en-US" sz="2400" u="none" cap="none" strike="noStrike">
                <a:solidFill>
                  <a:schemeClr val="dk1"/>
                </a:solidFill>
                <a:latin typeface="Arial"/>
                <a:ea typeface="Arial"/>
                <a:cs typeface="Arial"/>
                <a:sym typeface="Arial"/>
              </a:rPr>
              <a:t>to</a:t>
            </a:r>
            <a:r>
              <a:rPr b="1" i="0" lang="en-US" sz="2400" u="none" cap="none" strike="noStrike">
                <a:solidFill>
                  <a:schemeClr val="dk1"/>
                </a:solidFill>
                <a:latin typeface="Arial"/>
                <a:ea typeface="Arial"/>
                <a:cs typeface="Arial"/>
                <a:sym typeface="Arial"/>
              </a:rPr>
              <a:t> </a:t>
            </a:r>
            <a:r>
              <a:rPr b="0" i="0" lang="en-US" sz="2400" u="none" cap="none" strike="noStrike">
                <a:solidFill>
                  <a:schemeClr val="dk1"/>
                </a:solidFill>
                <a:latin typeface="Arial"/>
                <a:ea typeface="Arial"/>
                <a:cs typeface="Arial"/>
                <a:sym typeface="Arial"/>
              </a:rPr>
              <a:t>the ability to have conversations.</a:t>
            </a:r>
            <a:endParaRPr/>
          </a:p>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The process of </a:t>
            </a:r>
            <a:r>
              <a:rPr b="1" i="0" lang="en-US" sz="2400" u="none" cap="none" strike="noStrike">
                <a:solidFill>
                  <a:schemeClr val="dk1"/>
                </a:solidFill>
                <a:latin typeface="Arial"/>
                <a:ea typeface="Arial"/>
                <a:cs typeface="Arial"/>
                <a:sym typeface="Arial"/>
              </a:rPr>
              <a:t>fine-tuning</a:t>
            </a:r>
            <a:endParaRPr/>
          </a:p>
        </p:txBody>
      </p:sp>
      <p:sp>
        <p:nvSpPr>
          <p:cNvPr id="327" name="Google Shape;32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328" name="Google Shape;328;p28"/>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9"/>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Fine-tuning</a:t>
            </a:r>
            <a:endParaRPr/>
          </a:p>
        </p:txBody>
      </p:sp>
      <p:sp>
        <p:nvSpPr>
          <p:cNvPr id="334" name="Google Shape;334;p29"/>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1" i="0" lang="en-US" sz="2400" u="none" cap="none" strike="noStrike">
                <a:solidFill>
                  <a:schemeClr val="dk1"/>
                </a:solidFill>
                <a:latin typeface="Arial"/>
                <a:ea typeface="Arial"/>
                <a:cs typeface="Arial"/>
                <a:sym typeface="Arial"/>
              </a:rPr>
              <a:t>Reinforcement-learning via human feedback (RLHF)</a:t>
            </a:r>
            <a:endParaRPr/>
          </a:p>
        </p:txBody>
      </p:sp>
      <p:pic>
        <p:nvPicPr>
          <p:cNvPr id="335" name="Google Shape;335;p29"/>
          <p:cNvPicPr preferRelativeResize="0"/>
          <p:nvPr/>
        </p:nvPicPr>
        <p:blipFill rotWithShape="1">
          <a:blip r:embed="rId3">
            <a:alphaModFix/>
          </a:blip>
          <a:srcRect b="0" l="0" r="0" t="0"/>
          <a:stretch/>
        </p:blipFill>
        <p:spPr>
          <a:xfrm>
            <a:off x="1917199" y="1407631"/>
            <a:ext cx="5309602" cy="3193449"/>
          </a:xfrm>
          <a:prstGeom prst="rect">
            <a:avLst/>
          </a:prstGeom>
          <a:noFill/>
          <a:ln>
            <a:noFill/>
          </a:ln>
        </p:spPr>
      </p:pic>
      <p:sp>
        <p:nvSpPr>
          <p:cNvPr id="336" name="Google Shape;33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337" name="Google Shape;337;p29"/>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 name="Shape 66"/>
        <p:cNvGrpSpPr/>
        <p:nvPr/>
      </p:nvGrpSpPr>
      <p:grpSpPr>
        <a:xfrm>
          <a:off x="0" y="0"/>
          <a:ext cx="0" cy="0"/>
          <a:chOff x="0" y="0"/>
          <a:chExt cx="0" cy="0"/>
        </a:xfrm>
      </p:grpSpPr>
      <p:sp>
        <p:nvSpPr>
          <p:cNvPr id="67" name="Google Shape;67;p3"/>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Catalyst, collaborator, consummation</a:t>
            </a:r>
            <a:endParaRPr/>
          </a:p>
        </p:txBody>
      </p:sp>
      <p:pic>
        <p:nvPicPr>
          <p:cNvPr descr="Image" id="68" name="Google Shape;68;p3"/>
          <p:cNvPicPr preferRelativeResize="0"/>
          <p:nvPr/>
        </p:nvPicPr>
        <p:blipFill rotWithShape="1">
          <a:blip r:embed="rId3">
            <a:alphaModFix/>
          </a:blip>
          <a:srcRect b="9698" l="0" r="0" t="3704"/>
          <a:stretch/>
        </p:blipFill>
        <p:spPr>
          <a:xfrm>
            <a:off x="2380980" y="1089660"/>
            <a:ext cx="4382039" cy="3794760"/>
          </a:xfrm>
          <a:prstGeom prst="rect">
            <a:avLst/>
          </a:prstGeom>
          <a:noFill/>
          <a:ln>
            <a:noFill/>
          </a:ln>
        </p:spPr>
      </p:pic>
      <p:sp>
        <p:nvSpPr>
          <p:cNvPr id="69" name="Google Shape;6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70" name="Google Shape;70;p3"/>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Fine-tuning</a:t>
            </a:r>
            <a:endParaRPr/>
          </a:p>
        </p:txBody>
      </p:sp>
      <p:sp>
        <p:nvSpPr>
          <p:cNvPr id="343" name="Google Shape;343;p30"/>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Step 1 – collect human feedback</a:t>
            </a:r>
            <a:endParaRPr/>
          </a:p>
        </p:txBody>
      </p:sp>
      <p:pic>
        <p:nvPicPr>
          <p:cNvPr id="344" name="Google Shape;344;p30"/>
          <p:cNvPicPr preferRelativeResize="0"/>
          <p:nvPr/>
        </p:nvPicPr>
        <p:blipFill rotWithShape="1">
          <a:blip r:embed="rId3">
            <a:alphaModFix/>
          </a:blip>
          <a:srcRect b="0" l="0" r="0" t="0"/>
          <a:stretch/>
        </p:blipFill>
        <p:spPr>
          <a:xfrm>
            <a:off x="2258440" y="1832362"/>
            <a:ext cx="4630012" cy="2784711"/>
          </a:xfrm>
          <a:prstGeom prst="rect">
            <a:avLst/>
          </a:prstGeom>
          <a:noFill/>
          <a:ln>
            <a:noFill/>
          </a:ln>
        </p:spPr>
      </p:pic>
      <p:sp>
        <p:nvSpPr>
          <p:cNvPr id="345" name="Google Shape;345;p30"/>
          <p:cNvSpPr/>
          <p:nvPr/>
        </p:nvSpPr>
        <p:spPr>
          <a:xfrm>
            <a:off x="2255548" y="1866821"/>
            <a:ext cx="1484156" cy="2715792"/>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347" name="Google Shape;347;p30"/>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1"/>
          <p:cNvSpPr/>
          <p:nvPr/>
        </p:nvSpPr>
        <p:spPr>
          <a:xfrm>
            <a:off x="1701023" y="2224600"/>
            <a:ext cx="1520668" cy="6943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1" i="0" lang="en-US" sz="2400" u="none" cap="none" strike="noStrike">
                <a:solidFill>
                  <a:srgbClr val="000000"/>
                </a:solidFill>
                <a:latin typeface="Helvetica Neue"/>
                <a:ea typeface="Helvetica Neue"/>
                <a:cs typeface="Helvetica Neue"/>
                <a:sym typeface="Helvetica Neue"/>
              </a:rPr>
              <a:t>Human</a:t>
            </a:r>
            <a:endParaRPr b="1" i="0" sz="2400" u="none" cap="none" strike="noStrike">
              <a:solidFill>
                <a:srgbClr val="000000"/>
              </a:solidFill>
              <a:latin typeface="Arial"/>
              <a:ea typeface="Arial"/>
              <a:cs typeface="Arial"/>
              <a:sym typeface="Arial"/>
            </a:endParaRPr>
          </a:p>
        </p:txBody>
      </p:sp>
      <p:pic>
        <p:nvPicPr>
          <p:cNvPr descr="Line Line" id="353" name="Google Shape;353;p31"/>
          <p:cNvPicPr preferRelativeResize="0"/>
          <p:nvPr/>
        </p:nvPicPr>
        <p:blipFill rotWithShape="1">
          <a:blip r:embed="rId3">
            <a:alphaModFix/>
          </a:blip>
          <a:srcRect b="0" l="0" r="0" t="0"/>
          <a:stretch/>
        </p:blipFill>
        <p:spPr>
          <a:xfrm>
            <a:off x="3510812" y="2486461"/>
            <a:ext cx="473913" cy="170578"/>
          </a:xfrm>
          <a:prstGeom prst="rect">
            <a:avLst/>
          </a:prstGeom>
          <a:noFill/>
          <a:ln>
            <a:noFill/>
          </a:ln>
        </p:spPr>
      </p:pic>
      <p:sp>
        <p:nvSpPr>
          <p:cNvPr id="354" name="Google Shape;354;p31"/>
          <p:cNvSpPr txBox="1"/>
          <p:nvPr/>
        </p:nvSpPr>
        <p:spPr>
          <a:xfrm>
            <a:off x="3909689" y="1971259"/>
            <a:ext cx="4071487" cy="1136721"/>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“The highest mountain is Himalayas.”</a:t>
            </a:r>
            <a:endParaRPr b="0" i="0" sz="2400" u="none" cap="none" strike="noStrike">
              <a:solidFill>
                <a:srgbClr val="004D80"/>
              </a:solidFill>
              <a:latin typeface="Arial"/>
              <a:ea typeface="Arial"/>
              <a:cs typeface="Arial"/>
              <a:sym typeface="Arial"/>
            </a:endParaRPr>
          </a:p>
        </p:txBody>
      </p:sp>
      <p:pic>
        <p:nvPicPr>
          <p:cNvPr descr="Line Line" id="355" name="Google Shape;355;p31"/>
          <p:cNvPicPr preferRelativeResize="0"/>
          <p:nvPr/>
        </p:nvPicPr>
        <p:blipFill rotWithShape="1">
          <a:blip r:embed="rId3">
            <a:alphaModFix/>
          </a:blip>
          <a:srcRect b="0" l="0" r="0" t="0"/>
          <a:stretch/>
        </p:blipFill>
        <p:spPr>
          <a:xfrm>
            <a:off x="3510812" y="3269482"/>
            <a:ext cx="473913" cy="170578"/>
          </a:xfrm>
          <a:prstGeom prst="rect">
            <a:avLst/>
          </a:prstGeom>
          <a:noFill/>
          <a:ln>
            <a:noFill/>
          </a:ln>
        </p:spPr>
      </p:pic>
      <p:sp>
        <p:nvSpPr>
          <p:cNvPr id="356" name="Google Shape;356;p31"/>
          <p:cNvSpPr txBox="1"/>
          <p:nvPr/>
        </p:nvSpPr>
        <p:spPr>
          <a:xfrm>
            <a:off x="3909689" y="3012812"/>
            <a:ext cx="4071487" cy="619657"/>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“A. Himalayas; B. K2; C. .” </a:t>
            </a:r>
            <a:endParaRPr b="0" i="0" sz="2400" u="none" cap="none" strike="noStrike">
              <a:solidFill>
                <a:srgbClr val="004D80"/>
              </a:solidFill>
              <a:latin typeface="Arial"/>
              <a:ea typeface="Arial"/>
              <a:cs typeface="Arial"/>
              <a:sym typeface="Arial"/>
            </a:endParaRPr>
          </a:p>
        </p:txBody>
      </p:sp>
      <p:sp>
        <p:nvSpPr>
          <p:cNvPr id="357" name="Google Shape;357;p31"/>
          <p:cNvSpPr txBox="1"/>
          <p:nvPr/>
        </p:nvSpPr>
        <p:spPr>
          <a:xfrm>
            <a:off x="0" y="738756"/>
            <a:ext cx="4071487" cy="1136721"/>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“What is the highest mountain?”</a:t>
            </a:r>
            <a:endParaRPr b="0" i="0" sz="2400" u="none" cap="none" strike="noStrike">
              <a:solidFill>
                <a:srgbClr val="004D80"/>
              </a:solidFill>
              <a:latin typeface="Arial"/>
              <a:ea typeface="Arial"/>
              <a:cs typeface="Arial"/>
              <a:sym typeface="Arial"/>
            </a:endParaRPr>
          </a:p>
        </p:txBody>
      </p:sp>
      <p:sp>
        <p:nvSpPr>
          <p:cNvPr id="358" name="Google Shape;35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359" name="Google Shape;359;p31"/>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2"/>
          <p:cNvSpPr/>
          <p:nvPr/>
        </p:nvSpPr>
        <p:spPr>
          <a:xfrm>
            <a:off x="1701023" y="2224600"/>
            <a:ext cx="1520668" cy="6943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1" i="0" lang="en-US" sz="2400" u="none" cap="none" strike="noStrike">
                <a:solidFill>
                  <a:srgbClr val="000000"/>
                </a:solidFill>
                <a:latin typeface="Helvetica Neue"/>
                <a:ea typeface="Helvetica Neue"/>
                <a:cs typeface="Helvetica Neue"/>
                <a:sym typeface="Helvetica Neue"/>
              </a:rPr>
              <a:t>Human</a:t>
            </a:r>
            <a:endParaRPr b="1" i="0" sz="2400" u="none" cap="none" strike="noStrike">
              <a:solidFill>
                <a:srgbClr val="000000"/>
              </a:solidFill>
              <a:latin typeface="Arial"/>
              <a:ea typeface="Arial"/>
              <a:cs typeface="Arial"/>
              <a:sym typeface="Arial"/>
            </a:endParaRPr>
          </a:p>
        </p:txBody>
      </p:sp>
      <p:pic>
        <p:nvPicPr>
          <p:cNvPr descr="Line Line" id="365" name="Google Shape;365;p32"/>
          <p:cNvPicPr preferRelativeResize="0"/>
          <p:nvPr/>
        </p:nvPicPr>
        <p:blipFill rotWithShape="1">
          <a:blip r:embed="rId3">
            <a:alphaModFix/>
          </a:blip>
          <a:srcRect b="0" l="0" r="0" t="0"/>
          <a:stretch/>
        </p:blipFill>
        <p:spPr>
          <a:xfrm>
            <a:off x="3510812" y="2486461"/>
            <a:ext cx="473913" cy="170578"/>
          </a:xfrm>
          <a:prstGeom prst="rect">
            <a:avLst/>
          </a:prstGeom>
          <a:noFill/>
          <a:ln>
            <a:noFill/>
          </a:ln>
        </p:spPr>
      </p:pic>
      <p:sp>
        <p:nvSpPr>
          <p:cNvPr id="366" name="Google Shape;366;p32"/>
          <p:cNvSpPr txBox="1"/>
          <p:nvPr/>
        </p:nvSpPr>
        <p:spPr>
          <a:xfrm>
            <a:off x="3909689" y="1971259"/>
            <a:ext cx="4071487" cy="1136721"/>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“The highest mountain is Himalayas.”</a:t>
            </a:r>
            <a:endParaRPr b="0" i="0" sz="2400" u="none" cap="none" strike="noStrike">
              <a:solidFill>
                <a:srgbClr val="004D80"/>
              </a:solidFill>
              <a:latin typeface="Arial"/>
              <a:ea typeface="Arial"/>
              <a:cs typeface="Arial"/>
              <a:sym typeface="Arial"/>
            </a:endParaRPr>
          </a:p>
        </p:txBody>
      </p:sp>
      <p:pic>
        <p:nvPicPr>
          <p:cNvPr descr="Line Line" id="367" name="Google Shape;367;p32"/>
          <p:cNvPicPr preferRelativeResize="0"/>
          <p:nvPr/>
        </p:nvPicPr>
        <p:blipFill rotWithShape="1">
          <a:blip r:embed="rId3">
            <a:alphaModFix/>
          </a:blip>
          <a:srcRect b="0" l="0" r="0" t="0"/>
          <a:stretch/>
        </p:blipFill>
        <p:spPr>
          <a:xfrm>
            <a:off x="3510812" y="3269482"/>
            <a:ext cx="473913" cy="170578"/>
          </a:xfrm>
          <a:prstGeom prst="rect">
            <a:avLst/>
          </a:prstGeom>
          <a:noFill/>
          <a:ln>
            <a:noFill/>
          </a:ln>
        </p:spPr>
      </p:pic>
      <p:sp>
        <p:nvSpPr>
          <p:cNvPr id="368" name="Google Shape;368;p32"/>
          <p:cNvSpPr txBox="1"/>
          <p:nvPr/>
        </p:nvSpPr>
        <p:spPr>
          <a:xfrm>
            <a:off x="3909689" y="3012812"/>
            <a:ext cx="4071487" cy="619657"/>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“A. Himalayas; B. K2; C. .” </a:t>
            </a:r>
            <a:endParaRPr b="0" i="0" sz="2400" u="none" cap="none" strike="noStrike">
              <a:solidFill>
                <a:srgbClr val="004D80"/>
              </a:solidFill>
              <a:latin typeface="Arial"/>
              <a:ea typeface="Arial"/>
              <a:cs typeface="Arial"/>
              <a:sym typeface="Arial"/>
            </a:endParaRPr>
          </a:p>
        </p:txBody>
      </p:sp>
      <p:sp>
        <p:nvSpPr>
          <p:cNvPr id="369" name="Google Shape;369;p32"/>
          <p:cNvSpPr txBox="1"/>
          <p:nvPr/>
        </p:nvSpPr>
        <p:spPr>
          <a:xfrm>
            <a:off x="0" y="738756"/>
            <a:ext cx="4071487" cy="1136721"/>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“What is the highest mountain?”</a:t>
            </a:r>
            <a:endParaRPr b="0" i="0" sz="2400" u="none" cap="none" strike="noStrike">
              <a:solidFill>
                <a:srgbClr val="004D80"/>
              </a:solidFill>
              <a:latin typeface="Arial"/>
              <a:ea typeface="Arial"/>
              <a:cs typeface="Arial"/>
              <a:sym typeface="Arial"/>
            </a:endParaRPr>
          </a:p>
        </p:txBody>
      </p:sp>
      <p:pic>
        <p:nvPicPr>
          <p:cNvPr id="370" name="Google Shape;370;p32"/>
          <p:cNvPicPr preferRelativeResize="0"/>
          <p:nvPr/>
        </p:nvPicPr>
        <p:blipFill rotWithShape="1">
          <a:blip r:embed="rId4">
            <a:alphaModFix/>
          </a:blip>
          <a:srcRect b="0" l="0" r="0" t="0"/>
          <a:stretch/>
        </p:blipFill>
        <p:spPr>
          <a:xfrm>
            <a:off x="7049277" y="2656192"/>
            <a:ext cx="393700" cy="342900"/>
          </a:xfrm>
          <a:prstGeom prst="rect">
            <a:avLst/>
          </a:prstGeom>
          <a:noFill/>
          <a:ln>
            <a:noFill/>
          </a:ln>
        </p:spPr>
      </p:pic>
      <p:sp>
        <p:nvSpPr>
          <p:cNvPr id="371" name="Google Shape;371;p32"/>
          <p:cNvSpPr txBox="1"/>
          <p:nvPr/>
        </p:nvSpPr>
        <p:spPr>
          <a:xfrm>
            <a:off x="7490318" y="2677595"/>
            <a:ext cx="142859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Human labeling</a:t>
            </a:r>
            <a:endParaRPr/>
          </a:p>
        </p:txBody>
      </p:sp>
      <p:sp>
        <p:nvSpPr>
          <p:cNvPr id="372" name="Google Shape;37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373" name="Google Shape;373;p32"/>
          <p:cNvPicPr preferRelativeResize="0"/>
          <p:nvPr/>
        </p:nvPicPr>
        <p:blipFill rotWithShape="1">
          <a:blip r:embed="rId5">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3"/>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Fine-tuning</a:t>
            </a:r>
            <a:endParaRPr/>
          </a:p>
        </p:txBody>
      </p:sp>
      <p:sp>
        <p:nvSpPr>
          <p:cNvPr id="379" name="Google Shape;379;p33"/>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This data is used to train a </a:t>
            </a:r>
            <a:r>
              <a:rPr b="1" i="0" lang="en-US" sz="2400" u="none" cap="none" strike="noStrike">
                <a:solidFill>
                  <a:schemeClr val="dk1"/>
                </a:solidFill>
                <a:latin typeface="Arial"/>
                <a:ea typeface="Arial"/>
                <a:cs typeface="Arial"/>
                <a:sym typeface="Arial"/>
              </a:rPr>
              <a:t>reward model</a:t>
            </a:r>
            <a:r>
              <a:rPr b="0" i="0" lang="en-US" sz="2400" u="none" cap="none" strike="noStrike">
                <a:solidFill>
                  <a:schemeClr val="dk1"/>
                </a:solidFill>
                <a:latin typeface="Arial"/>
                <a:ea typeface="Arial"/>
                <a:cs typeface="Arial"/>
                <a:sym typeface="Arial"/>
              </a:rPr>
              <a:t>.</a:t>
            </a:r>
            <a:endParaRPr/>
          </a:p>
        </p:txBody>
      </p:sp>
      <p:pic>
        <p:nvPicPr>
          <p:cNvPr id="380" name="Google Shape;380;p33"/>
          <p:cNvPicPr preferRelativeResize="0"/>
          <p:nvPr/>
        </p:nvPicPr>
        <p:blipFill rotWithShape="1">
          <a:blip r:embed="rId3">
            <a:alphaModFix/>
          </a:blip>
          <a:srcRect b="0" l="0" r="0" t="0"/>
          <a:stretch/>
        </p:blipFill>
        <p:spPr>
          <a:xfrm>
            <a:off x="2258440" y="1832362"/>
            <a:ext cx="4630012" cy="2784711"/>
          </a:xfrm>
          <a:prstGeom prst="rect">
            <a:avLst/>
          </a:prstGeom>
          <a:noFill/>
          <a:ln>
            <a:noFill/>
          </a:ln>
        </p:spPr>
      </p:pic>
      <p:sp>
        <p:nvSpPr>
          <p:cNvPr id="381" name="Google Shape;381;p33"/>
          <p:cNvSpPr/>
          <p:nvPr/>
        </p:nvSpPr>
        <p:spPr>
          <a:xfrm>
            <a:off x="3735098" y="1866821"/>
            <a:ext cx="1484156" cy="2715792"/>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383" name="Google Shape;383;p33"/>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4"/>
          <p:cNvPicPr preferRelativeResize="0"/>
          <p:nvPr/>
        </p:nvPicPr>
        <p:blipFill rotWithShape="1">
          <a:blip r:embed="rId3">
            <a:alphaModFix/>
          </a:blip>
          <a:srcRect b="0" l="0" r="0" t="0"/>
          <a:stretch/>
        </p:blipFill>
        <p:spPr>
          <a:xfrm>
            <a:off x="4670417" y="1912072"/>
            <a:ext cx="3187700" cy="1612900"/>
          </a:xfrm>
          <a:prstGeom prst="rect">
            <a:avLst/>
          </a:prstGeom>
          <a:noFill/>
          <a:ln>
            <a:noFill/>
          </a:ln>
        </p:spPr>
      </p:pic>
      <p:sp>
        <p:nvSpPr>
          <p:cNvPr id="389" name="Google Shape;389;p34"/>
          <p:cNvSpPr txBox="1"/>
          <p:nvPr/>
        </p:nvSpPr>
        <p:spPr>
          <a:xfrm>
            <a:off x="598930" y="1589484"/>
            <a:ext cx="4071487" cy="1136721"/>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“The highest mountain is Himalayas.”</a:t>
            </a:r>
            <a:endParaRPr b="0" i="0" sz="2400" u="none" cap="none" strike="noStrike">
              <a:solidFill>
                <a:srgbClr val="004D80"/>
              </a:solidFill>
              <a:latin typeface="Arial"/>
              <a:ea typeface="Arial"/>
              <a:cs typeface="Arial"/>
              <a:sym typeface="Arial"/>
            </a:endParaRPr>
          </a:p>
        </p:txBody>
      </p:sp>
      <p:sp>
        <p:nvSpPr>
          <p:cNvPr id="390" name="Google Shape;390;p34"/>
          <p:cNvSpPr txBox="1"/>
          <p:nvPr/>
        </p:nvSpPr>
        <p:spPr>
          <a:xfrm>
            <a:off x="500513" y="2905315"/>
            <a:ext cx="4071487" cy="619657"/>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“A. Himalayas; B. K2; C. .” </a:t>
            </a:r>
            <a:endParaRPr b="0" i="0" sz="2400" u="none" cap="none" strike="noStrike">
              <a:solidFill>
                <a:srgbClr val="004D80"/>
              </a:solidFill>
              <a:latin typeface="Arial"/>
              <a:ea typeface="Arial"/>
              <a:cs typeface="Arial"/>
              <a:sym typeface="Arial"/>
            </a:endParaRPr>
          </a:p>
        </p:txBody>
      </p:sp>
      <p:pic>
        <p:nvPicPr>
          <p:cNvPr id="391" name="Google Shape;391;p34"/>
          <p:cNvPicPr preferRelativeResize="0"/>
          <p:nvPr/>
        </p:nvPicPr>
        <p:blipFill rotWithShape="1">
          <a:blip r:embed="rId4">
            <a:alphaModFix/>
          </a:blip>
          <a:srcRect b="0" l="0" r="0" t="0"/>
          <a:stretch/>
        </p:blipFill>
        <p:spPr>
          <a:xfrm>
            <a:off x="8245803" y="2400300"/>
            <a:ext cx="393700" cy="342900"/>
          </a:xfrm>
          <a:prstGeom prst="rect">
            <a:avLst/>
          </a:prstGeom>
          <a:noFill/>
          <a:ln>
            <a:noFill/>
          </a:ln>
        </p:spPr>
      </p:pic>
      <p:sp>
        <p:nvSpPr>
          <p:cNvPr id="392" name="Google Shape;39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393" name="Google Shape;393;p34"/>
          <p:cNvPicPr preferRelativeResize="0"/>
          <p:nvPr/>
        </p:nvPicPr>
        <p:blipFill rotWithShape="1">
          <a:blip r:embed="rId5">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5"/>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Fine-tuning</a:t>
            </a:r>
            <a:endParaRPr/>
          </a:p>
        </p:txBody>
      </p:sp>
      <p:sp>
        <p:nvSpPr>
          <p:cNvPr id="399" name="Google Shape;399;p35"/>
          <p:cNvSpPr txBox="1"/>
          <p:nvPr/>
        </p:nvSpPr>
        <p:spPr>
          <a:xfrm>
            <a:off x="314550" y="644375"/>
            <a:ext cx="8514900" cy="1187987"/>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The </a:t>
            </a:r>
            <a:r>
              <a:rPr b="1" i="0" lang="en-US" sz="2400" u="none" cap="none" strike="noStrike">
                <a:solidFill>
                  <a:schemeClr val="dk1"/>
                </a:solidFill>
                <a:latin typeface="Arial"/>
                <a:ea typeface="Arial"/>
                <a:cs typeface="Arial"/>
                <a:sym typeface="Arial"/>
              </a:rPr>
              <a:t>reward model</a:t>
            </a:r>
            <a:r>
              <a:rPr b="0" i="0" lang="en-US" sz="2400" u="none" cap="none" strike="noStrike">
                <a:solidFill>
                  <a:schemeClr val="dk1"/>
                </a:solidFill>
                <a:latin typeface="Arial"/>
                <a:ea typeface="Arial"/>
                <a:cs typeface="Arial"/>
                <a:sym typeface="Arial"/>
              </a:rPr>
              <a:t> and </a:t>
            </a:r>
            <a:r>
              <a:rPr b="1" i="0" lang="en-US" sz="2400" u="none" cap="none" strike="noStrike">
                <a:solidFill>
                  <a:schemeClr val="dk1"/>
                </a:solidFill>
                <a:latin typeface="Arial"/>
                <a:ea typeface="Arial"/>
                <a:cs typeface="Arial"/>
                <a:sym typeface="Arial"/>
              </a:rPr>
              <a:t>new data</a:t>
            </a:r>
            <a:r>
              <a:rPr b="0" i="0" lang="en-US" sz="2400" u="none" cap="none" strike="noStrike">
                <a:solidFill>
                  <a:schemeClr val="dk1"/>
                </a:solidFill>
                <a:latin typeface="Arial"/>
                <a:ea typeface="Arial"/>
                <a:cs typeface="Arial"/>
                <a:sym typeface="Arial"/>
              </a:rPr>
              <a:t> are then used to actually </a:t>
            </a:r>
            <a:r>
              <a:rPr b="1" i="0" lang="en-US" sz="2400" u="none" cap="none" strike="noStrike">
                <a:solidFill>
                  <a:schemeClr val="dk1"/>
                </a:solidFill>
                <a:latin typeface="Arial"/>
                <a:ea typeface="Arial"/>
                <a:cs typeface="Arial"/>
                <a:sym typeface="Arial"/>
              </a:rPr>
              <a:t>fine-tune</a:t>
            </a:r>
            <a:r>
              <a:rPr b="0" i="0" lang="en-US" sz="2400" u="none" cap="none" strike="noStrike">
                <a:solidFill>
                  <a:schemeClr val="dk1"/>
                </a:solidFill>
                <a:latin typeface="Arial"/>
                <a:ea typeface="Arial"/>
                <a:cs typeface="Arial"/>
                <a:sym typeface="Arial"/>
              </a:rPr>
              <a:t>.</a:t>
            </a:r>
            <a:endParaRPr/>
          </a:p>
        </p:txBody>
      </p:sp>
      <p:pic>
        <p:nvPicPr>
          <p:cNvPr id="400" name="Google Shape;400;p35"/>
          <p:cNvPicPr preferRelativeResize="0"/>
          <p:nvPr/>
        </p:nvPicPr>
        <p:blipFill rotWithShape="1">
          <a:blip r:embed="rId3">
            <a:alphaModFix/>
          </a:blip>
          <a:srcRect b="0" l="0" r="0" t="0"/>
          <a:stretch/>
        </p:blipFill>
        <p:spPr>
          <a:xfrm>
            <a:off x="2258440" y="1832362"/>
            <a:ext cx="4630012" cy="2784711"/>
          </a:xfrm>
          <a:prstGeom prst="rect">
            <a:avLst/>
          </a:prstGeom>
          <a:noFill/>
          <a:ln>
            <a:noFill/>
          </a:ln>
        </p:spPr>
      </p:pic>
      <p:sp>
        <p:nvSpPr>
          <p:cNvPr id="401" name="Google Shape;401;p35"/>
          <p:cNvSpPr/>
          <p:nvPr/>
        </p:nvSpPr>
        <p:spPr>
          <a:xfrm>
            <a:off x="5271798" y="1832362"/>
            <a:ext cx="1484156" cy="2715792"/>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2" name="Google Shape;40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03" name="Google Shape;403;p35"/>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6"/>
          <p:cNvSpPr/>
          <p:nvPr/>
        </p:nvSpPr>
        <p:spPr>
          <a:xfrm>
            <a:off x="1701023" y="2224600"/>
            <a:ext cx="1520668" cy="694300"/>
          </a:xfrm>
          <a:prstGeom prst="roundRect">
            <a:avLst>
              <a:gd fmla="val 9388" name="adj"/>
            </a:avLst>
          </a:prstGeom>
          <a:solidFill>
            <a:srgbClr val="B1CDFB"/>
          </a:solidFill>
          <a:ln cap="flat" cmpd="sng" w="76200">
            <a:solidFill>
              <a:srgbClr val="083C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1" i="0" lang="en-US" sz="2400" u="none" cap="none" strike="noStrike">
                <a:solidFill>
                  <a:srgbClr val="000000"/>
                </a:solidFill>
                <a:latin typeface="Helvetica Neue"/>
                <a:ea typeface="Helvetica Neue"/>
                <a:cs typeface="Helvetica Neue"/>
                <a:sym typeface="Helvetica Neue"/>
              </a:rPr>
              <a:t>GPT</a:t>
            </a:r>
            <a:endParaRPr b="1" i="0" sz="2400" u="none" cap="none" strike="noStrike">
              <a:solidFill>
                <a:srgbClr val="000000"/>
              </a:solidFill>
              <a:latin typeface="Arial"/>
              <a:ea typeface="Arial"/>
              <a:cs typeface="Arial"/>
              <a:sym typeface="Arial"/>
            </a:endParaRPr>
          </a:p>
        </p:txBody>
      </p:sp>
      <p:pic>
        <p:nvPicPr>
          <p:cNvPr descr="Line Line" id="409" name="Google Shape;409;p36"/>
          <p:cNvPicPr preferRelativeResize="0"/>
          <p:nvPr/>
        </p:nvPicPr>
        <p:blipFill rotWithShape="1">
          <a:blip r:embed="rId3">
            <a:alphaModFix/>
          </a:blip>
          <a:srcRect b="0" l="0" r="0" t="0"/>
          <a:stretch/>
        </p:blipFill>
        <p:spPr>
          <a:xfrm>
            <a:off x="3510812" y="2486461"/>
            <a:ext cx="473913" cy="170578"/>
          </a:xfrm>
          <a:prstGeom prst="rect">
            <a:avLst/>
          </a:prstGeom>
          <a:noFill/>
          <a:ln>
            <a:noFill/>
          </a:ln>
        </p:spPr>
      </p:pic>
      <p:sp>
        <p:nvSpPr>
          <p:cNvPr id="410" name="Google Shape;410;p36"/>
          <p:cNvSpPr txBox="1"/>
          <p:nvPr/>
        </p:nvSpPr>
        <p:spPr>
          <a:xfrm>
            <a:off x="3909689" y="1971259"/>
            <a:ext cx="4071487" cy="1136721"/>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“The highest mountain is Himalayas.”</a:t>
            </a:r>
            <a:endParaRPr b="0" i="0" sz="2400" u="none" cap="none" strike="noStrike">
              <a:solidFill>
                <a:srgbClr val="004D80"/>
              </a:solidFill>
              <a:latin typeface="Arial"/>
              <a:ea typeface="Arial"/>
              <a:cs typeface="Arial"/>
              <a:sym typeface="Arial"/>
            </a:endParaRPr>
          </a:p>
        </p:txBody>
      </p:sp>
      <p:sp>
        <p:nvSpPr>
          <p:cNvPr id="411" name="Google Shape;411;p36"/>
          <p:cNvSpPr txBox="1"/>
          <p:nvPr/>
        </p:nvSpPr>
        <p:spPr>
          <a:xfrm>
            <a:off x="0" y="738756"/>
            <a:ext cx="4071487" cy="1136721"/>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2400" u="none" cap="none" strike="noStrike">
                <a:solidFill>
                  <a:srgbClr val="004D80"/>
                </a:solidFill>
                <a:latin typeface="Helvetica Neue"/>
                <a:ea typeface="Helvetica Neue"/>
                <a:cs typeface="Helvetica Neue"/>
                <a:sym typeface="Helvetica Neue"/>
              </a:rPr>
              <a:t>“What is the highest mountain?”</a:t>
            </a:r>
            <a:endParaRPr b="0" i="0" sz="2400" u="none" cap="none" strike="noStrike">
              <a:solidFill>
                <a:srgbClr val="004D80"/>
              </a:solidFill>
              <a:latin typeface="Arial"/>
              <a:ea typeface="Arial"/>
              <a:cs typeface="Arial"/>
              <a:sym typeface="Arial"/>
            </a:endParaRPr>
          </a:p>
        </p:txBody>
      </p:sp>
      <p:pic>
        <p:nvPicPr>
          <p:cNvPr id="412" name="Google Shape;412;p36"/>
          <p:cNvPicPr preferRelativeResize="0"/>
          <p:nvPr/>
        </p:nvPicPr>
        <p:blipFill rotWithShape="1">
          <a:blip r:embed="rId4">
            <a:alphaModFix/>
          </a:blip>
          <a:srcRect b="0" l="0" r="0" t="0"/>
          <a:stretch/>
        </p:blipFill>
        <p:spPr>
          <a:xfrm>
            <a:off x="3510812" y="3415052"/>
            <a:ext cx="3187700" cy="1612900"/>
          </a:xfrm>
          <a:prstGeom prst="rect">
            <a:avLst/>
          </a:prstGeom>
          <a:noFill/>
          <a:ln>
            <a:noFill/>
          </a:ln>
        </p:spPr>
      </p:pic>
      <p:pic>
        <p:nvPicPr>
          <p:cNvPr descr="Line Line" id="413" name="Google Shape;413;p36"/>
          <p:cNvPicPr preferRelativeResize="0"/>
          <p:nvPr/>
        </p:nvPicPr>
        <p:blipFill rotWithShape="1">
          <a:blip r:embed="rId3">
            <a:alphaModFix/>
          </a:blip>
          <a:srcRect b="0" l="0" r="0" t="0"/>
          <a:stretch/>
        </p:blipFill>
        <p:spPr>
          <a:xfrm rot="5400000">
            <a:off x="4867705" y="3176228"/>
            <a:ext cx="473913" cy="170578"/>
          </a:xfrm>
          <a:prstGeom prst="rect">
            <a:avLst/>
          </a:prstGeom>
          <a:noFill/>
          <a:ln>
            <a:noFill/>
          </a:ln>
        </p:spPr>
      </p:pic>
      <p:sp>
        <p:nvSpPr>
          <p:cNvPr id="414" name="Google Shape;414;p36"/>
          <p:cNvSpPr txBox="1"/>
          <p:nvPr/>
        </p:nvSpPr>
        <p:spPr>
          <a:xfrm>
            <a:off x="6884276" y="4404744"/>
            <a:ext cx="13195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Reward signal</a:t>
            </a:r>
            <a:endParaRPr/>
          </a:p>
        </p:txBody>
      </p:sp>
      <p:sp>
        <p:nvSpPr>
          <p:cNvPr id="415" name="Google Shape;41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16" name="Google Shape;416;p36"/>
          <p:cNvPicPr preferRelativeResize="0"/>
          <p:nvPr/>
        </p:nvPicPr>
        <p:blipFill rotWithShape="1">
          <a:blip r:embed="rId5">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7"/>
          <p:cNvSpPr txBox="1"/>
          <p:nvPr/>
        </p:nvSpPr>
        <p:spPr>
          <a:xfrm>
            <a:off x="447900" y="1925434"/>
            <a:ext cx="8248200"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Now that we’re familiar with LLMs…</a:t>
            </a:r>
            <a:endParaRPr b="0" i="0" sz="3600" u="none" cap="none" strike="noStrike">
              <a:solidFill>
                <a:srgbClr val="006C65"/>
              </a:solidFill>
              <a:latin typeface="Helvetica Neue"/>
              <a:ea typeface="Helvetica Neue"/>
              <a:cs typeface="Helvetica Neue"/>
              <a:sym typeface="Helvetica Neue"/>
            </a:endParaRPr>
          </a:p>
        </p:txBody>
      </p:sp>
      <p:sp>
        <p:nvSpPr>
          <p:cNvPr id="422" name="Google Shape;42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23" name="Google Shape;423;p37"/>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8"/>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Things to look out for</a:t>
            </a:r>
            <a:endParaRPr/>
          </a:p>
        </p:txBody>
      </p:sp>
      <p:sp>
        <p:nvSpPr>
          <p:cNvPr id="429" name="Google Shape;429;p38"/>
          <p:cNvSpPr txBox="1"/>
          <p:nvPr/>
        </p:nvSpPr>
        <p:spPr>
          <a:xfrm>
            <a:off x="314550" y="644375"/>
            <a:ext cx="8514900" cy="1766607"/>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LLMs generate content </a:t>
            </a:r>
            <a:r>
              <a:rPr b="1" i="0" lang="en-US" sz="2400" u="none" cap="none" strike="noStrike">
                <a:solidFill>
                  <a:schemeClr val="dk1"/>
                </a:solidFill>
                <a:latin typeface="Arial"/>
                <a:ea typeface="Arial"/>
                <a:cs typeface="Arial"/>
                <a:sym typeface="Arial"/>
              </a:rPr>
              <a:t>probabilistically</a:t>
            </a:r>
            <a:r>
              <a:rPr b="0" i="0" lang="en-US" sz="2400" u="none" cap="none" strike="noStrike">
                <a:solidFill>
                  <a:schemeClr val="dk1"/>
                </a:solidFill>
                <a:latin typeface="Arial"/>
                <a:ea typeface="Arial"/>
                <a:cs typeface="Arial"/>
                <a:sym typeface="Arial"/>
              </a:rPr>
              <a:t>.</a:t>
            </a:r>
            <a:endParaRPr/>
          </a:p>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Because the goal of LLMs is to </a:t>
            </a:r>
            <a:r>
              <a:rPr b="1" i="0" lang="en-US" sz="2400" u="none" cap="none" strike="noStrike">
                <a:solidFill>
                  <a:schemeClr val="dk1"/>
                </a:solidFill>
                <a:latin typeface="Arial"/>
                <a:ea typeface="Arial"/>
                <a:cs typeface="Arial"/>
                <a:sym typeface="Arial"/>
              </a:rPr>
              <a:t>emulate human speech</a:t>
            </a:r>
            <a:r>
              <a:rPr b="0" i="0" lang="en-US" sz="2400" u="none" cap="none" strike="noStrike">
                <a:solidFill>
                  <a:schemeClr val="dk1"/>
                </a:solidFill>
                <a:latin typeface="Arial"/>
                <a:ea typeface="Arial"/>
                <a:cs typeface="Arial"/>
                <a:sym typeface="Arial"/>
              </a:rPr>
              <a:t>, they are susceptible to </a:t>
            </a:r>
            <a:r>
              <a:rPr b="1" i="0" lang="en-US" sz="2400" u="none" cap="none" strike="noStrike">
                <a:solidFill>
                  <a:schemeClr val="dk1"/>
                </a:solidFill>
                <a:latin typeface="Arial"/>
                <a:ea typeface="Arial"/>
                <a:cs typeface="Arial"/>
                <a:sym typeface="Arial"/>
              </a:rPr>
              <a:t>hallucinations</a:t>
            </a:r>
            <a:r>
              <a:rPr b="0" i="0" lang="en-US" sz="2400" u="none" cap="none" strike="noStrike">
                <a:solidFill>
                  <a:schemeClr val="dk1"/>
                </a:solidFill>
                <a:latin typeface="Arial"/>
                <a:ea typeface="Arial"/>
                <a:cs typeface="Arial"/>
                <a:sym typeface="Arial"/>
              </a:rPr>
              <a:t>.</a:t>
            </a:r>
            <a:endParaRPr/>
          </a:p>
        </p:txBody>
      </p:sp>
      <p:sp>
        <p:nvSpPr>
          <p:cNvPr id="430" name="Google Shape;43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31" name="Google Shape;431;p38"/>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9"/>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Things to use AI for</a:t>
            </a:r>
            <a:endParaRPr/>
          </a:p>
        </p:txBody>
      </p:sp>
      <p:sp>
        <p:nvSpPr>
          <p:cNvPr id="437" name="Google Shape;437;p39"/>
          <p:cNvSpPr txBox="1"/>
          <p:nvPr/>
        </p:nvSpPr>
        <p:spPr>
          <a:xfrm>
            <a:off x="447900" y="1094107"/>
            <a:ext cx="8248200" cy="31700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“If I had to take one of the top use cases [for Microsoft Copilot], it’s </a:t>
            </a:r>
            <a:r>
              <a:rPr b="0" i="0" lang="en-US" sz="3600" u="none" cap="none" strike="noStrike">
                <a:solidFill>
                  <a:srgbClr val="002060"/>
                </a:solidFill>
                <a:latin typeface="Helvetica Neue"/>
                <a:ea typeface="Helvetica Neue"/>
                <a:cs typeface="Helvetica Neue"/>
                <a:sym typeface="Helvetica Neue"/>
              </a:rPr>
              <a:t>summary</a:t>
            </a:r>
            <a:r>
              <a:rPr b="0" i="0" lang="en-US" sz="3600" u="none" cap="none" strike="noStrike">
                <a:solidFill>
                  <a:srgbClr val="006C65"/>
                </a:solidFill>
                <a:latin typeface="Helvetica Neue"/>
                <a:ea typeface="Helvetica Neue"/>
                <a:cs typeface="Helvetica Neue"/>
                <a:sym typeface="Helvetica Neue"/>
              </a:rPr>
              <a:t>. It’s </a:t>
            </a:r>
            <a:r>
              <a:rPr b="0" i="0" lang="en-US" sz="3600" u="none" cap="none" strike="noStrike">
                <a:solidFill>
                  <a:srgbClr val="002060"/>
                </a:solidFill>
                <a:latin typeface="Helvetica Neue"/>
                <a:ea typeface="Helvetica Neue"/>
                <a:cs typeface="Helvetica Neue"/>
                <a:sym typeface="Helvetica Neue"/>
              </a:rPr>
              <a:t>helping people make content more digestible</a:t>
            </a:r>
            <a:r>
              <a:rPr b="0" i="0" lang="en-US" sz="3600" u="none" cap="none" strike="noStrike">
                <a:solidFill>
                  <a:srgbClr val="006C65"/>
                </a:solidFill>
                <a:latin typeface="Helvetica Neue"/>
                <a:ea typeface="Helvetica Neue"/>
                <a:cs typeface="Helvetica Neue"/>
                <a:sym typeface="Helvetica Neue"/>
              </a:rPr>
              <a:t>.”</a:t>
            </a:r>
            <a:endParaRPr/>
          </a:p>
          <a:p>
            <a:pPr indent="0" lvl="6" marL="0" marR="0" rtl="0" algn="l">
              <a:lnSpc>
                <a:spcPct val="100000"/>
              </a:lnSpc>
              <a:spcBef>
                <a:spcPts val="0"/>
              </a:spcBef>
              <a:spcAft>
                <a:spcPts val="0"/>
              </a:spcAft>
              <a:buNone/>
            </a:pPr>
            <a:r>
              <a:rPr b="0" i="0" lang="en-US" sz="3600" u="none" cap="none" strike="noStrike">
                <a:solidFill>
                  <a:srgbClr val="006C65"/>
                </a:solidFill>
                <a:latin typeface="Helvetica Neue"/>
                <a:ea typeface="Helvetica Neue"/>
                <a:cs typeface="Helvetica Neue"/>
                <a:sym typeface="Helvetica Neue"/>
              </a:rPr>
              <a:t>				</a:t>
            </a:r>
            <a:r>
              <a:rPr b="0" i="0" lang="en-US" sz="1400" u="none" cap="none" strike="noStrike">
                <a:solidFill>
                  <a:srgbClr val="006C65"/>
                </a:solidFill>
                <a:latin typeface="Helvetica Neue"/>
                <a:ea typeface="Helvetica Neue"/>
                <a:cs typeface="Helvetica Neue"/>
                <a:sym typeface="Helvetica Neue"/>
              </a:rPr>
              <a:t>- Divya Kumar</a:t>
            </a:r>
            <a:br>
              <a:rPr b="0" i="0" lang="en-US" sz="1400" u="none" cap="none" strike="noStrike">
                <a:solidFill>
                  <a:srgbClr val="006C65"/>
                </a:solidFill>
                <a:latin typeface="Helvetica Neue"/>
                <a:ea typeface="Helvetica Neue"/>
                <a:cs typeface="Helvetica Neue"/>
                <a:sym typeface="Helvetica Neue"/>
              </a:rPr>
            </a:br>
            <a:r>
              <a:rPr b="0" i="0" lang="en-US" sz="1400" u="none" cap="none" strike="noStrike">
                <a:solidFill>
                  <a:srgbClr val="006C65"/>
                </a:solidFill>
                <a:latin typeface="Helvetica Neue"/>
                <a:ea typeface="Helvetica Neue"/>
                <a:cs typeface="Helvetica Neue"/>
                <a:sym typeface="Helvetica Neue"/>
              </a:rPr>
              <a:t>				GM of search and AI marketing, Microsoft</a:t>
            </a:r>
            <a:endParaRPr/>
          </a:p>
        </p:txBody>
      </p:sp>
      <p:sp>
        <p:nvSpPr>
          <p:cNvPr id="438" name="Google Shape;43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39" name="Google Shape;439;p39"/>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 name="Shape 74"/>
        <p:cNvGrpSpPr/>
        <p:nvPr/>
      </p:nvGrpSpPr>
      <p:grpSpPr>
        <a:xfrm>
          <a:off x="0" y="0"/>
          <a:ext cx="0" cy="0"/>
          <a:chOff x="0" y="0"/>
          <a:chExt cx="0" cy="0"/>
        </a:xfrm>
      </p:grpSpPr>
      <p:sp>
        <p:nvSpPr>
          <p:cNvPr id="75" name="Google Shape;75;p4"/>
          <p:cNvSpPr txBox="1"/>
          <p:nvPr/>
        </p:nvSpPr>
        <p:spPr>
          <a:xfrm>
            <a:off x="447900" y="1925434"/>
            <a:ext cx="8248200" cy="12926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The short-term goal: catalysing productivity</a:t>
            </a:r>
            <a:endParaRPr b="0" i="0" sz="3600" u="none" cap="none" strike="noStrike">
              <a:solidFill>
                <a:srgbClr val="006C65"/>
              </a:solidFill>
              <a:latin typeface="Helvetica Neue"/>
              <a:ea typeface="Helvetica Neue"/>
              <a:cs typeface="Helvetica Neue"/>
              <a:sym typeface="Helvetica Neue"/>
            </a:endParaRPr>
          </a:p>
        </p:txBody>
      </p:sp>
      <p:sp>
        <p:nvSpPr>
          <p:cNvPr id="76" name="Google Shape;7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77" name="Google Shape;77;p4"/>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0"/>
          <p:cNvSpPr txBox="1"/>
          <p:nvPr/>
        </p:nvSpPr>
        <p:spPr>
          <a:xfrm>
            <a:off x="447900" y="1925434"/>
            <a:ext cx="8248200" cy="12926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In fact, we’re so confident in AI that…</a:t>
            </a:r>
            <a:endParaRPr b="0" i="0" sz="3600" u="none" cap="none" strike="noStrike">
              <a:solidFill>
                <a:srgbClr val="006C65"/>
              </a:solidFill>
              <a:latin typeface="Helvetica Neue"/>
              <a:ea typeface="Helvetica Neue"/>
              <a:cs typeface="Helvetica Neue"/>
              <a:sym typeface="Helvetica Neue"/>
            </a:endParaRPr>
          </a:p>
        </p:txBody>
      </p:sp>
      <p:sp>
        <p:nvSpPr>
          <p:cNvPr id="445" name="Google Shape;44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46" name="Google Shape;446;p40"/>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1"/>
          <p:cNvSpPr txBox="1"/>
          <p:nvPr/>
        </p:nvSpPr>
        <p:spPr>
          <a:xfrm>
            <a:off x="447900" y="1925434"/>
            <a:ext cx="8248200"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Anything else?</a:t>
            </a:r>
            <a:endParaRPr b="0" i="0" sz="3600" u="none" cap="none" strike="noStrike">
              <a:solidFill>
                <a:srgbClr val="006C65"/>
              </a:solidFill>
              <a:latin typeface="Helvetica Neue"/>
              <a:ea typeface="Helvetica Neue"/>
              <a:cs typeface="Helvetica Neue"/>
              <a:sym typeface="Helvetica Neue"/>
            </a:endParaRPr>
          </a:p>
        </p:txBody>
      </p:sp>
      <p:sp>
        <p:nvSpPr>
          <p:cNvPr id="452" name="Google Shape;45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53" name="Google Shape;453;p41"/>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2"/>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Things we’re using AI for</a:t>
            </a:r>
            <a:endParaRPr/>
          </a:p>
        </p:txBody>
      </p:sp>
      <p:sp>
        <p:nvSpPr>
          <p:cNvPr id="459" name="Google Shape;459;p42"/>
          <p:cNvSpPr txBox="1"/>
          <p:nvPr/>
        </p:nvSpPr>
        <p:spPr>
          <a:xfrm>
            <a:off x="314550" y="644375"/>
            <a:ext cx="8514900" cy="1920495"/>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Content summary – a lot of information coming in at once</a:t>
            </a:r>
            <a:endParaRPr/>
          </a:p>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Retrieval and synthesis</a:t>
            </a:r>
            <a:endParaRPr/>
          </a:p>
          <a:p>
            <a:pPr indent="-381000" lvl="0" marL="457200" marR="0" rtl="0" algn="l">
              <a:lnSpc>
                <a:spcPct val="115000"/>
              </a:lnSpc>
              <a:spcBef>
                <a:spcPts val="1200"/>
              </a:spcBef>
              <a:spcAft>
                <a:spcPts val="0"/>
              </a:spcAft>
              <a:buClr>
                <a:schemeClr val="dk1"/>
              </a:buClr>
              <a:buSzPts val="2400"/>
              <a:buFont typeface="Helvetica Neue"/>
              <a:buChar char="●"/>
            </a:pPr>
            <a:r>
              <a:rPr b="1" i="0" lang="en-US" sz="2400" u="none" cap="none" strike="noStrike">
                <a:solidFill>
                  <a:schemeClr val="dk1"/>
                </a:solidFill>
                <a:latin typeface="Arial"/>
                <a:ea typeface="Arial"/>
                <a:cs typeface="Arial"/>
                <a:sym typeface="Arial"/>
              </a:rPr>
              <a:t>Structure generation:</a:t>
            </a:r>
            <a:r>
              <a:rPr b="0" i="0" lang="en-US" sz="2400" u="none" cap="none" strike="noStrike">
                <a:solidFill>
                  <a:schemeClr val="dk1"/>
                </a:solidFill>
                <a:latin typeface="Arial"/>
                <a:ea typeface="Arial"/>
                <a:cs typeface="Arial"/>
                <a:sym typeface="Arial"/>
              </a:rPr>
              <a:t> text, code, and much more!</a:t>
            </a:r>
            <a:endParaRPr b="1" i="0" sz="2400" u="none" cap="none" strike="noStrike">
              <a:solidFill>
                <a:schemeClr val="dk1"/>
              </a:solidFill>
              <a:latin typeface="Arial"/>
              <a:ea typeface="Arial"/>
              <a:cs typeface="Arial"/>
              <a:sym typeface="Arial"/>
            </a:endParaRPr>
          </a:p>
        </p:txBody>
      </p:sp>
      <p:sp>
        <p:nvSpPr>
          <p:cNvPr id="460" name="Google Shape;46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61" name="Google Shape;461;p42"/>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3"/>
          <p:cNvSpPr txBox="1"/>
          <p:nvPr/>
        </p:nvSpPr>
        <p:spPr>
          <a:xfrm>
            <a:off x="447900" y="1925250"/>
            <a:ext cx="8248200" cy="12926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CASE STUDY: Solving a coding problem with AI</a:t>
            </a:r>
            <a:endParaRPr b="0" i="0" sz="3600" u="none" cap="none" strike="noStrike">
              <a:solidFill>
                <a:srgbClr val="006C65"/>
              </a:solidFill>
              <a:latin typeface="Helvetica Neue"/>
              <a:ea typeface="Helvetica Neue"/>
              <a:cs typeface="Helvetica Neue"/>
              <a:sym typeface="Helvetica Neue"/>
            </a:endParaRPr>
          </a:p>
        </p:txBody>
      </p:sp>
      <p:sp>
        <p:nvSpPr>
          <p:cNvPr id="467" name="Google Shape;46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68" name="Google Shape;468;p43"/>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4"/>
          <p:cNvSpPr txBox="1"/>
          <p:nvPr/>
        </p:nvSpPr>
        <p:spPr>
          <a:xfrm>
            <a:off x="307994" y="1648435"/>
            <a:ext cx="8528012" cy="184662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Let’s say I want to build my own logistic regression model. What would I need?</a:t>
            </a:r>
            <a:endParaRPr b="0" i="0" sz="3600" u="none" cap="none" strike="noStrike">
              <a:solidFill>
                <a:srgbClr val="006C65"/>
              </a:solidFill>
              <a:latin typeface="Helvetica Neue"/>
              <a:ea typeface="Helvetica Neue"/>
              <a:cs typeface="Helvetica Neue"/>
              <a:sym typeface="Helvetica Neue"/>
            </a:endParaRPr>
          </a:p>
        </p:txBody>
      </p:sp>
      <p:sp>
        <p:nvSpPr>
          <p:cNvPr id="474" name="Google Shape;47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75" name="Google Shape;475;p44"/>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5"/>
          <p:cNvSpPr txBox="1"/>
          <p:nvPr/>
        </p:nvSpPr>
        <p:spPr>
          <a:xfrm>
            <a:off x="307994" y="1648435"/>
            <a:ext cx="8528012"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But first…</a:t>
            </a:r>
            <a:endParaRPr b="0" i="0" sz="3600" u="none" cap="none" strike="noStrike">
              <a:solidFill>
                <a:srgbClr val="006C65"/>
              </a:solidFill>
              <a:latin typeface="Helvetica Neue"/>
              <a:ea typeface="Helvetica Neue"/>
              <a:cs typeface="Helvetica Neue"/>
              <a:sym typeface="Helvetica Neue"/>
            </a:endParaRPr>
          </a:p>
        </p:txBody>
      </p:sp>
      <p:sp>
        <p:nvSpPr>
          <p:cNvPr id="481" name="Google Shape;48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82" name="Google Shape;482;p45"/>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6"/>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LLM Tips</a:t>
            </a:r>
            <a:endParaRPr/>
          </a:p>
        </p:txBody>
      </p:sp>
      <p:sp>
        <p:nvSpPr>
          <p:cNvPr id="488" name="Google Shape;488;p46"/>
          <p:cNvSpPr txBox="1"/>
          <p:nvPr/>
        </p:nvSpPr>
        <p:spPr>
          <a:xfrm>
            <a:off x="314550" y="644375"/>
            <a:ext cx="8514900" cy="2499115"/>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Be as </a:t>
            </a:r>
            <a:r>
              <a:rPr b="1" i="0" lang="en-US" sz="2400" u="none" cap="none" strike="noStrike">
                <a:solidFill>
                  <a:schemeClr val="dk1"/>
                </a:solidFill>
                <a:latin typeface="Arial"/>
                <a:ea typeface="Arial"/>
                <a:cs typeface="Arial"/>
                <a:sym typeface="Arial"/>
              </a:rPr>
              <a:t>specific </a:t>
            </a:r>
            <a:r>
              <a:rPr b="0" i="0" lang="en-US" sz="2400" u="none" cap="none" strike="noStrike">
                <a:solidFill>
                  <a:schemeClr val="dk1"/>
                </a:solidFill>
                <a:latin typeface="Arial"/>
                <a:ea typeface="Arial"/>
                <a:cs typeface="Arial"/>
                <a:sym typeface="Arial"/>
              </a:rPr>
              <a:t>as possible</a:t>
            </a:r>
            <a:endParaRPr/>
          </a:p>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The power of “</a:t>
            </a:r>
            <a:r>
              <a:rPr b="1" i="0" lang="en-US" sz="2400" u="none" cap="none" strike="noStrike">
                <a:solidFill>
                  <a:schemeClr val="dk1"/>
                </a:solidFill>
                <a:latin typeface="Arial"/>
                <a:ea typeface="Arial"/>
                <a:cs typeface="Arial"/>
                <a:sym typeface="Arial"/>
              </a:rPr>
              <a:t>Act as if…</a:t>
            </a:r>
            <a:r>
              <a:rPr b="0" i="0" lang="en-US" sz="2400" u="none" cap="none" strike="noStrike">
                <a:solidFill>
                  <a:schemeClr val="dk1"/>
                </a:solidFill>
                <a:latin typeface="Arial"/>
                <a:ea typeface="Arial"/>
                <a:cs typeface="Arial"/>
                <a:sym typeface="Arial"/>
              </a:rPr>
              <a:t>” </a:t>
            </a:r>
            <a:endParaRPr/>
          </a:p>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Have it </a:t>
            </a:r>
            <a:r>
              <a:rPr b="1" i="0" lang="en-US" sz="2400" u="none" cap="none" strike="noStrike">
                <a:solidFill>
                  <a:schemeClr val="dk1"/>
                </a:solidFill>
                <a:latin typeface="Arial"/>
                <a:ea typeface="Arial"/>
                <a:cs typeface="Arial"/>
                <a:sym typeface="Arial"/>
              </a:rPr>
              <a:t>explain its thoughts step-by-step</a:t>
            </a:r>
            <a:endParaRPr/>
          </a:p>
          <a:p>
            <a:pPr indent="-381000" lvl="0" marL="457200" marR="0" rtl="0" algn="l">
              <a:lnSpc>
                <a:spcPct val="115000"/>
              </a:lnSpc>
              <a:spcBef>
                <a:spcPts val="1200"/>
              </a:spcBef>
              <a:spcAft>
                <a:spcPts val="0"/>
              </a:spcAft>
              <a:buClr>
                <a:schemeClr val="dk1"/>
              </a:buClr>
              <a:buSzPts val="2400"/>
              <a:buFont typeface="Helvetica Neue"/>
              <a:buChar char="●"/>
            </a:pPr>
            <a:r>
              <a:rPr b="1" i="0" lang="en-US" sz="2400" u="none" cap="none" strike="noStrike">
                <a:solidFill>
                  <a:schemeClr val="dk1"/>
                </a:solidFill>
                <a:latin typeface="Arial"/>
                <a:ea typeface="Arial"/>
                <a:cs typeface="Arial"/>
                <a:sym typeface="Arial"/>
              </a:rPr>
              <a:t>“Be concise”</a:t>
            </a:r>
            <a:endParaRPr/>
          </a:p>
        </p:txBody>
      </p:sp>
      <p:sp>
        <p:nvSpPr>
          <p:cNvPr id="489" name="Google Shape;48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90" name="Google Shape;490;p46"/>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7"/>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Chatbot Workflow</a:t>
            </a:r>
            <a:endParaRPr/>
          </a:p>
        </p:txBody>
      </p:sp>
      <p:sp>
        <p:nvSpPr>
          <p:cNvPr id="496" name="Google Shape;496;p47"/>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0" lvl="0" marL="76200" marR="0" rtl="0" algn="l">
              <a:lnSpc>
                <a:spcPct val="115000"/>
              </a:lnSpc>
              <a:spcBef>
                <a:spcPts val="1200"/>
              </a:spcBef>
              <a:spcAft>
                <a:spcPts val="0"/>
              </a:spcAft>
              <a:buNone/>
            </a:pPr>
            <a:r>
              <a:rPr b="0" i="0" lang="en-US" sz="2400" u="none" cap="none" strike="noStrike">
                <a:solidFill>
                  <a:schemeClr val="dk1"/>
                </a:solidFill>
                <a:latin typeface="Arial"/>
                <a:ea typeface="Arial"/>
                <a:cs typeface="Arial"/>
                <a:sym typeface="Arial"/>
              </a:rPr>
              <a:t>1. Brainstorm what we need…with the help of AI!</a:t>
            </a:r>
            <a:endParaRPr/>
          </a:p>
        </p:txBody>
      </p:sp>
      <p:sp>
        <p:nvSpPr>
          <p:cNvPr id="497" name="Google Shape;49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498" name="Google Shape;498;p47"/>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8"/>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Chatbot Workflow</a:t>
            </a:r>
            <a:endParaRPr/>
          </a:p>
        </p:txBody>
      </p:sp>
      <p:sp>
        <p:nvSpPr>
          <p:cNvPr id="504" name="Google Shape;504;p48"/>
          <p:cNvSpPr txBox="1"/>
          <p:nvPr/>
        </p:nvSpPr>
        <p:spPr>
          <a:xfrm>
            <a:off x="314550" y="644375"/>
            <a:ext cx="8514900" cy="1341876"/>
          </a:xfrm>
          <a:prstGeom prst="rect">
            <a:avLst/>
          </a:prstGeom>
          <a:noFill/>
          <a:ln>
            <a:noFill/>
          </a:ln>
        </p:spPr>
        <p:txBody>
          <a:bodyPr anchorCtr="0" anchor="t" bIns="91425" lIns="91425" spcFirstLastPara="1" rIns="91425" wrap="square" tIns="91425">
            <a:spAutoFit/>
          </a:bodyPr>
          <a:lstStyle/>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Brainstorm what we need…with the help of AI!</a:t>
            </a:r>
            <a:endParaRPr/>
          </a:p>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Turn the ideas into a workflow…with the help of AI!</a:t>
            </a:r>
            <a:endParaRPr/>
          </a:p>
        </p:txBody>
      </p:sp>
      <p:sp>
        <p:nvSpPr>
          <p:cNvPr id="505" name="Google Shape;50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506" name="Google Shape;506;p48"/>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9"/>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Chatbot Workflow</a:t>
            </a:r>
            <a:endParaRPr/>
          </a:p>
        </p:txBody>
      </p:sp>
      <p:sp>
        <p:nvSpPr>
          <p:cNvPr id="512" name="Google Shape;512;p49"/>
          <p:cNvSpPr txBox="1"/>
          <p:nvPr/>
        </p:nvSpPr>
        <p:spPr>
          <a:xfrm>
            <a:off x="314550" y="644375"/>
            <a:ext cx="8514900" cy="2499115"/>
          </a:xfrm>
          <a:prstGeom prst="rect">
            <a:avLst/>
          </a:prstGeom>
          <a:noFill/>
          <a:ln>
            <a:noFill/>
          </a:ln>
        </p:spPr>
        <p:txBody>
          <a:bodyPr anchorCtr="0" anchor="t" bIns="91425" lIns="91425" spcFirstLastPara="1" rIns="91425" wrap="square" tIns="91425">
            <a:spAutoFit/>
          </a:bodyPr>
          <a:lstStyle/>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Brainstorm what we need…with the help of AI!</a:t>
            </a:r>
            <a:endParaRPr/>
          </a:p>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Turn the ideas into a workflow…with the help of AI!</a:t>
            </a:r>
            <a:endParaRPr/>
          </a:p>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Edit the workflow as necessary.</a:t>
            </a:r>
            <a:endParaRPr/>
          </a:p>
          <a:p>
            <a:pPr indent="-304800" lvl="0" marL="533400" marR="0" rtl="0" algn="l">
              <a:lnSpc>
                <a:spcPct val="115000"/>
              </a:lnSpc>
              <a:spcBef>
                <a:spcPts val="12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13" name="Google Shape;513;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514" name="Google Shape;514;p49"/>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 name="Shape 81"/>
        <p:cNvGrpSpPr/>
        <p:nvPr/>
      </p:nvGrpSpPr>
      <p:grpSpPr>
        <a:xfrm>
          <a:off x="0" y="0"/>
          <a:ext cx="0" cy="0"/>
          <a:chOff x="0" y="0"/>
          <a:chExt cx="0" cy="0"/>
        </a:xfrm>
      </p:grpSpPr>
      <p:sp>
        <p:nvSpPr>
          <p:cNvPr id="82" name="Google Shape;82;p5"/>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Catalyst</a:t>
            </a:r>
            <a:endParaRPr/>
          </a:p>
        </p:txBody>
      </p:sp>
      <p:sp>
        <p:nvSpPr>
          <p:cNvPr id="83" name="Google Shape;83;p5"/>
          <p:cNvSpPr txBox="1"/>
          <p:nvPr/>
        </p:nvSpPr>
        <p:spPr>
          <a:xfrm>
            <a:off x="314550" y="644375"/>
            <a:ext cx="8514900" cy="1920495"/>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Aiding human productivity</a:t>
            </a:r>
            <a:endParaRPr/>
          </a:p>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“Weak” AI: humans need to be in the loop</a:t>
            </a:r>
            <a:endParaRPr/>
          </a:p>
          <a:p>
            <a:pPr indent="0" lvl="0" marL="76200" marR="0" rtl="0" algn="l">
              <a:lnSpc>
                <a:spcPct val="115000"/>
              </a:lnSpc>
              <a:spcBef>
                <a:spcPts val="1200"/>
              </a:spcBef>
              <a:spcAft>
                <a:spcPts val="0"/>
              </a:spcAft>
              <a:buNone/>
            </a:pPr>
            <a:r>
              <a:t/>
            </a:r>
            <a:endParaRPr b="0" i="0" sz="2400" u="none" cap="none" strike="noStrike">
              <a:solidFill>
                <a:schemeClr val="dk1"/>
              </a:solidFill>
              <a:latin typeface="Arial"/>
              <a:ea typeface="Arial"/>
              <a:cs typeface="Arial"/>
              <a:sym typeface="Arial"/>
            </a:endParaRPr>
          </a:p>
        </p:txBody>
      </p:sp>
      <p:sp>
        <p:nvSpPr>
          <p:cNvPr id="84" name="Google Shape;8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85" name="Google Shape;85;p5"/>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0"/>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Chatbot Workflow</a:t>
            </a:r>
            <a:endParaRPr/>
          </a:p>
        </p:txBody>
      </p:sp>
      <p:sp>
        <p:nvSpPr>
          <p:cNvPr id="520" name="Google Shape;520;p50"/>
          <p:cNvSpPr txBox="1"/>
          <p:nvPr/>
        </p:nvSpPr>
        <p:spPr>
          <a:xfrm>
            <a:off x="314550" y="644375"/>
            <a:ext cx="8514900" cy="3077735"/>
          </a:xfrm>
          <a:prstGeom prst="rect">
            <a:avLst/>
          </a:prstGeom>
          <a:noFill/>
          <a:ln>
            <a:noFill/>
          </a:ln>
        </p:spPr>
        <p:txBody>
          <a:bodyPr anchorCtr="0" anchor="t" bIns="91425" lIns="91425" spcFirstLastPara="1" rIns="91425" wrap="square" tIns="91425">
            <a:spAutoFit/>
          </a:bodyPr>
          <a:lstStyle/>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Brainstorm what we need…with the help of AI!</a:t>
            </a:r>
            <a:endParaRPr/>
          </a:p>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Turn the ideas into a workflow…with the help of AI!</a:t>
            </a:r>
            <a:endParaRPr/>
          </a:p>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Edit the workflow as necessary.</a:t>
            </a:r>
            <a:endParaRPr/>
          </a:p>
          <a:p>
            <a:pPr indent="-457200" lvl="0" marL="533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Execute the workflow…with the help of AI!*</a:t>
            </a:r>
            <a:endParaRPr/>
          </a:p>
          <a:p>
            <a:pPr indent="-304800" lvl="0" marL="533400" marR="0" rtl="0" algn="l">
              <a:lnSpc>
                <a:spcPct val="115000"/>
              </a:lnSpc>
              <a:spcBef>
                <a:spcPts val="12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21" name="Google Shape;52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522" name="Google Shape;522;p50"/>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1"/>
          <p:cNvSpPr txBox="1"/>
          <p:nvPr/>
        </p:nvSpPr>
        <p:spPr>
          <a:xfrm>
            <a:off x="447900" y="1925250"/>
            <a:ext cx="8248200" cy="12926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CASE STUDY: Making a demo slide deck with AI</a:t>
            </a:r>
            <a:endParaRPr b="0" i="0" sz="3600" u="none" cap="none" strike="noStrike">
              <a:solidFill>
                <a:srgbClr val="006C65"/>
              </a:solidFill>
              <a:latin typeface="Helvetica Neue"/>
              <a:ea typeface="Helvetica Neue"/>
              <a:cs typeface="Helvetica Neue"/>
              <a:sym typeface="Helvetica Neue"/>
            </a:endParaRPr>
          </a:p>
        </p:txBody>
      </p:sp>
      <p:sp>
        <p:nvSpPr>
          <p:cNvPr id="528" name="Google Shape;528;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529" name="Google Shape;529;p51"/>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2"/>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Case study: Workflow</a:t>
            </a:r>
            <a:endParaRPr/>
          </a:p>
        </p:txBody>
      </p:sp>
      <p:sp>
        <p:nvSpPr>
          <p:cNvPr id="535" name="Google Shape;535;p52"/>
          <p:cNvSpPr txBox="1"/>
          <p:nvPr/>
        </p:nvSpPr>
        <p:spPr>
          <a:xfrm>
            <a:off x="314550" y="644375"/>
            <a:ext cx="8514900" cy="134187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Understanding our tools</a:t>
            </a:r>
            <a:endParaRPr/>
          </a:p>
          <a:p>
            <a:pPr indent="-228600" lvl="0" marL="457200" marR="0" rtl="0" algn="l">
              <a:lnSpc>
                <a:spcPct val="115000"/>
              </a:lnSpc>
              <a:spcBef>
                <a:spcPts val="1200"/>
              </a:spcBef>
              <a:spcAft>
                <a:spcPts val="0"/>
              </a:spcAft>
              <a:buClr>
                <a:schemeClr val="dk1"/>
              </a:buClr>
              <a:buSzPts val="2400"/>
              <a:buFont typeface="Helvetica Neue"/>
              <a:buNone/>
            </a:pPr>
            <a:r>
              <a:t/>
            </a:r>
            <a:endParaRPr b="0" i="0" sz="2400" u="none" cap="none" strike="noStrike">
              <a:solidFill>
                <a:schemeClr val="dk1"/>
              </a:solidFill>
              <a:latin typeface="Arial"/>
              <a:ea typeface="Arial"/>
              <a:cs typeface="Arial"/>
              <a:sym typeface="Arial"/>
            </a:endParaRPr>
          </a:p>
        </p:txBody>
      </p:sp>
      <p:sp>
        <p:nvSpPr>
          <p:cNvPr descr="Gamma logo" id="536" name="Google Shape;536;p52"/>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Gamma.app" id="537" name="Google Shape;537;p52"/>
          <p:cNvPicPr preferRelativeResize="0"/>
          <p:nvPr/>
        </p:nvPicPr>
        <p:blipFill rotWithShape="1">
          <a:blip r:embed="rId3">
            <a:alphaModFix/>
          </a:blip>
          <a:srcRect b="0" l="0" r="0" t="0"/>
          <a:stretch/>
        </p:blipFill>
        <p:spPr>
          <a:xfrm>
            <a:off x="2072482" y="1425712"/>
            <a:ext cx="4999036" cy="1503377"/>
          </a:xfrm>
          <a:prstGeom prst="rect">
            <a:avLst/>
          </a:prstGeom>
          <a:noFill/>
          <a:ln>
            <a:noFill/>
          </a:ln>
        </p:spPr>
      </p:pic>
      <p:pic>
        <p:nvPicPr>
          <p:cNvPr descr="ChatGPT Logo With Text" id="538" name="Google Shape;538;p52"/>
          <p:cNvPicPr preferRelativeResize="0"/>
          <p:nvPr/>
        </p:nvPicPr>
        <p:blipFill rotWithShape="1">
          <a:blip r:embed="rId4">
            <a:alphaModFix/>
          </a:blip>
          <a:srcRect b="0" l="0" r="0" t="0"/>
          <a:stretch/>
        </p:blipFill>
        <p:spPr>
          <a:xfrm>
            <a:off x="1768475" y="3214399"/>
            <a:ext cx="5607050" cy="1648044"/>
          </a:xfrm>
          <a:prstGeom prst="rect">
            <a:avLst/>
          </a:prstGeom>
          <a:noFill/>
          <a:ln>
            <a:noFill/>
          </a:ln>
        </p:spPr>
      </p:pic>
      <p:sp>
        <p:nvSpPr>
          <p:cNvPr id="539" name="Google Shape;53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540" name="Google Shape;540;p52"/>
          <p:cNvPicPr preferRelativeResize="0"/>
          <p:nvPr/>
        </p:nvPicPr>
        <p:blipFill rotWithShape="1">
          <a:blip r:embed="rId5">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3"/>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Case study: Understanding Gamma</a:t>
            </a:r>
            <a:endParaRPr/>
          </a:p>
        </p:txBody>
      </p:sp>
      <p:sp>
        <p:nvSpPr>
          <p:cNvPr descr="Gamma logo" id="546" name="Google Shape;546;p53"/>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47" name="Google Shape;547;p53"/>
          <p:cNvPicPr preferRelativeResize="0"/>
          <p:nvPr/>
        </p:nvPicPr>
        <p:blipFill rotWithShape="1">
          <a:blip r:embed="rId3">
            <a:alphaModFix/>
          </a:blip>
          <a:srcRect b="0" l="0" r="0" t="0"/>
          <a:stretch/>
        </p:blipFill>
        <p:spPr>
          <a:xfrm>
            <a:off x="1721644" y="852690"/>
            <a:ext cx="5700712" cy="4132060"/>
          </a:xfrm>
          <a:prstGeom prst="rect">
            <a:avLst/>
          </a:prstGeom>
          <a:noFill/>
          <a:ln>
            <a:noFill/>
          </a:ln>
        </p:spPr>
      </p:pic>
      <p:sp>
        <p:nvSpPr>
          <p:cNvPr id="548" name="Google Shape;548;p53"/>
          <p:cNvSpPr/>
          <p:nvPr/>
        </p:nvSpPr>
        <p:spPr>
          <a:xfrm>
            <a:off x="3176298" y="1006862"/>
            <a:ext cx="2780002" cy="1082288"/>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9" name="Google Shape;549;p53"/>
          <p:cNvSpPr/>
          <p:nvPr/>
        </p:nvSpPr>
        <p:spPr>
          <a:xfrm>
            <a:off x="1721644" y="4290810"/>
            <a:ext cx="1454654" cy="454085"/>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0" name="Google Shape;550;p53"/>
          <p:cNvSpPr/>
          <p:nvPr/>
        </p:nvSpPr>
        <p:spPr>
          <a:xfrm>
            <a:off x="1721644" y="1647204"/>
            <a:ext cx="1454654" cy="721346"/>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1" name="Google Shape;551;p53"/>
          <p:cNvSpPr txBox="1"/>
          <p:nvPr/>
        </p:nvSpPr>
        <p:spPr>
          <a:xfrm>
            <a:off x="3452523" y="1966933"/>
            <a:ext cx="2227552" cy="904833"/>
          </a:xfrm>
          <a:prstGeom prst="rect">
            <a:avLst/>
          </a:prstGeom>
          <a:noFill/>
          <a:ln>
            <a:noFill/>
          </a:ln>
        </p:spPr>
        <p:txBody>
          <a:bodyPr anchorCtr="0" anchor="t" bIns="91425" lIns="91425" spcFirstLastPara="1" rIns="91425" wrap="square" tIns="91425">
            <a:spAutoFit/>
          </a:bodyPr>
          <a:lstStyle/>
          <a:p>
            <a:pPr indent="0" lvl="0" marL="76200" marR="0" rtl="0" algn="just">
              <a:lnSpc>
                <a:spcPct val="115000"/>
              </a:lnSpc>
              <a:spcBef>
                <a:spcPts val="1200"/>
              </a:spcBef>
              <a:spcAft>
                <a:spcPts val="0"/>
              </a:spcAft>
              <a:buNone/>
            </a:pPr>
            <a:r>
              <a:rPr b="0" i="0" lang="en-US" sz="800" u="none" cap="none" strike="noStrike">
                <a:solidFill>
                  <a:srgbClr val="006B64"/>
                </a:solidFill>
                <a:latin typeface="Arial"/>
                <a:ea typeface="Arial"/>
                <a:cs typeface="Arial"/>
                <a:sym typeface="Arial"/>
              </a:rPr>
              <a:t>1.  </a:t>
            </a:r>
            <a:r>
              <a:rPr b="1" i="0" lang="en-US" sz="800" u="none" cap="none" strike="noStrike">
                <a:solidFill>
                  <a:srgbClr val="006B64"/>
                </a:solidFill>
                <a:latin typeface="Arial"/>
                <a:ea typeface="Arial"/>
                <a:cs typeface="Arial"/>
                <a:sym typeface="Arial"/>
              </a:rPr>
              <a:t>Cards:</a:t>
            </a:r>
            <a:r>
              <a:rPr b="0" i="0" lang="en-US" sz="800" u="none" cap="none" strike="noStrike">
                <a:solidFill>
                  <a:srgbClr val="006B64"/>
                </a:solidFill>
                <a:latin typeface="Arial"/>
                <a:ea typeface="Arial"/>
                <a:cs typeface="Arial"/>
                <a:sym typeface="Arial"/>
              </a:rPr>
              <a:t> Where the actual content of the presentation is actually contained and written. This is where we will put in an outline of the content we want to generate. </a:t>
            </a:r>
            <a:endParaRPr b="0" i="0" sz="1050" u="none" cap="none" strike="noStrike">
              <a:solidFill>
                <a:srgbClr val="006B64"/>
              </a:solidFill>
              <a:latin typeface="Arial"/>
              <a:ea typeface="Arial"/>
              <a:cs typeface="Arial"/>
              <a:sym typeface="Arial"/>
            </a:endParaRPr>
          </a:p>
        </p:txBody>
      </p:sp>
      <p:sp>
        <p:nvSpPr>
          <p:cNvPr id="552" name="Google Shape;552;p53"/>
          <p:cNvSpPr txBox="1"/>
          <p:nvPr/>
        </p:nvSpPr>
        <p:spPr>
          <a:xfrm>
            <a:off x="209230" y="1405035"/>
            <a:ext cx="1456384" cy="1205684"/>
          </a:xfrm>
          <a:prstGeom prst="rect">
            <a:avLst/>
          </a:prstGeom>
          <a:noFill/>
          <a:ln>
            <a:noFill/>
          </a:ln>
        </p:spPr>
        <p:txBody>
          <a:bodyPr anchorCtr="0" anchor="t" bIns="91425" lIns="91425" spcFirstLastPara="1" rIns="91425" wrap="square" tIns="91425">
            <a:spAutoFit/>
          </a:bodyPr>
          <a:lstStyle/>
          <a:p>
            <a:pPr indent="0" lvl="0" marL="76200" marR="0" rtl="0" algn="just">
              <a:lnSpc>
                <a:spcPct val="115000"/>
              </a:lnSpc>
              <a:spcBef>
                <a:spcPts val="1200"/>
              </a:spcBef>
              <a:spcAft>
                <a:spcPts val="0"/>
              </a:spcAft>
              <a:buNone/>
            </a:pPr>
            <a:r>
              <a:rPr b="0" i="0" lang="en-US" sz="700" u="none" cap="none" strike="noStrike">
                <a:solidFill>
                  <a:srgbClr val="006B64"/>
                </a:solidFill>
                <a:latin typeface="Arial"/>
                <a:ea typeface="Arial"/>
                <a:cs typeface="Arial"/>
                <a:sym typeface="Arial"/>
              </a:rPr>
              <a:t>2. </a:t>
            </a:r>
            <a:r>
              <a:rPr b="1" i="0" lang="en-US" sz="700" u="none" cap="none" strike="noStrike">
                <a:solidFill>
                  <a:srgbClr val="006B64"/>
                </a:solidFill>
                <a:latin typeface="Arial"/>
                <a:ea typeface="Arial"/>
                <a:cs typeface="Arial"/>
                <a:sym typeface="Arial"/>
              </a:rPr>
              <a:t>Audience and Tone:</a:t>
            </a:r>
            <a:r>
              <a:rPr b="0" i="0" lang="en-US" sz="700" u="none" cap="none" strike="noStrike">
                <a:solidFill>
                  <a:srgbClr val="006B64"/>
                </a:solidFill>
                <a:latin typeface="Arial"/>
                <a:ea typeface="Arial"/>
                <a:cs typeface="Arial"/>
                <a:sym typeface="Arial"/>
              </a:rPr>
              <a:t> Where we plug in a description of the target audience the presentation will be made for, and the tone we want the presentation to take on.</a:t>
            </a:r>
            <a:endParaRPr b="0" i="0" sz="1000" u="none" cap="none" strike="noStrike">
              <a:solidFill>
                <a:srgbClr val="006B64"/>
              </a:solidFill>
              <a:latin typeface="Arial"/>
              <a:ea typeface="Arial"/>
              <a:cs typeface="Arial"/>
              <a:sym typeface="Arial"/>
            </a:endParaRPr>
          </a:p>
        </p:txBody>
      </p:sp>
      <p:sp>
        <p:nvSpPr>
          <p:cNvPr id="553" name="Google Shape;553;p53"/>
          <p:cNvSpPr txBox="1"/>
          <p:nvPr/>
        </p:nvSpPr>
        <p:spPr>
          <a:xfrm>
            <a:off x="138260" y="3781864"/>
            <a:ext cx="1527354" cy="1081804"/>
          </a:xfrm>
          <a:prstGeom prst="rect">
            <a:avLst/>
          </a:prstGeom>
          <a:noFill/>
          <a:ln>
            <a:noFill/>
          </a:ln>
        </p:spPr>
        <p:txBody>
          <a:bodyPr anchorCtr="0" anchor="t" bIns="91425" lIns="91425" spcFirstLastPara="1" rIns="91425" wrap="square" tIns="91425">
            <a:spAutoFit/>
          </a:bodyPr>
          <a:lstStyle/>
          <a:p>
            <a:pPr indent="0" lvl="0" marL="76200" marR="0" rtl="0" algn="just">
              <a:lnSpc>
                <a:spcPct val="115000"/>
              </a:lnSpc>
              <a:spcBef>
                <a:spcPts val="1200"/>
              </a:spcBef>
              <a:spcAft>
                <a:spcPts val="0"/>
              </a:spcAft>
              <a:buNone/>
            </a:pPr>
            <a:r>
              <a:rPr b="0" i="0" lang="en-US" sz="700" u="none" cap="none" strike="noStrike">
                <a:solidFill>
                  <a:srgbClr val="006B64"/>
                </a:solidFill>
                <a:latin typeface="Arial"/>
                <a:ea typeface="Arial"/>
                <a:cs typeface="Arial"/>
                <a:sym typeface="Arial"/>
              </a:rPr>
              <a:t>3. </a:t>
            </a:r>
            <a:r>
              <a:rPr b="1" i="0" lang="en-US" sz="700" u="none" cap="none" strike="noStrike">
                <a:solidFill>
                  <a:srgbClr val="006B64"/>
                </a:solidFill>
                <a:latin typeface="Arial"/>
                <a:ea typeface="Arial"/>
                <a:cs typeface="Arial"/>
                <a:sym typeface="Arial"/>
              </a:rPr>
              <a:t>Additional Instructions:</a:t>
            </a:r>
            <a:r>
              <a:rPr b="0" i="0" lang="en-US" sz="700" u="none" cap="none" strike="noStrike">
                <a:solidFill>
                  <a:srgbClr val="006B64"/>
                </a:solidFill>
                <a:latin typeface="Arial"/>
                <a:ea typeface="Arial"/>
                <a:cs typeface="Arial"/>
                <a:sym typeface="Arial"/>
              </a:rPr>
              <a:t> We can add additional fine-tuning instructions for the generation engine, such as what to emphasise, whether to add more images or text, etc.</a:t>
            </a:r>
            <a:endParaRPr b="0" i="0" sz="1000" u="none" cap="none" strike="noStrike">
              <a:solidFill>
                <a:srgbClr val="006B64"/>
              </a:solidFill>
              <a:latin typeface="Arial"/>
              <a:ea typeface="Arial"/>
              <a:cs typeface="Arial"/>
              <a:sym typeface="Arial"/>
            </a:endParaRPr>
          </a:p>
        </p:txBody>
      </p:sp>
      <p:sp>
        <p:nvSpPr>
          <p:cNvPr id="554" name="Google Shape;55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555" name="Google Shape;555;p53"/>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4"/>
          <p:cNvSpPr txBox="1"/>
          <p:nvPr/>
        </p:nvSpPr>
        <p:spPr>
          <a:xfrm>
            <a:off x="447900" y="1925250"/>
            <a:ext cx="8248200" cy="12926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Does anyone want to suggest a workflow?</a:t>
            </a:r>
            <a:endParaRPr b="0" i="0" sz="3600" u="none" cap="none" strike="noStrike">
              <a:solidFill>
                <a:srgbClr val="006C65"/>
              </a:solidFill>
              <a:latin typeface="Helvetica Neue"/>
              <a:ea typeface="Helvetica Neue"/>
              <a:cs typeface="Helvetica Neue"/>
              <a:sym typeface="Helvetica Neue"/>
            </a:endParaRPr>
          </a:p>
        </p:txBody>
      </p:sp>
      <p:sp>
        <p:nvSpPr>
          <p:cNvPr id="561" name="Google Shape;561;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562" name="Google Shape;562;p54"/>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5"/>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Case study: Workflow</a:t>
            </a:r>
            <a:endParaRPr/>
          </a:p>
        </p:txBody>
      </p:sp>
      <p:sp>
        <p:nvSpPr>
          <p:cNvPr id="568" name="Google Shape;568;p55"/>
          <p:cNvSpPr txBox="1"/>
          <p:nvPr/>
        </p:nvSpPr>
        <p:spPr>
          <a:xfrm>
            <a:off x="314550" y="644375"/>
            <a:ext cx="8514900" cy="3348579"/>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Given a repository of content (e.g. our original slides!), </a:t>
            </a:r>
            <a:r>
              <a:rPr b="1" i="0" lang="en-US" sz="2400" u="none" cap="none" strike="noStrike">
                <a:solidFill>
                  <a:schemeClr val="dk1"/>
                </a:solidFill>
                <a:latin typeface="Arial"/>
                <a:ea typeface="Arial"/>
                <a:cs typeface="Arial"/>
                <a:sym typeface="Arial"/>
              </a:rPr>
              <a:t>have ChatGPT generate an outline</a:t>
            </a:r>
            <a:r>
              <a:rPr b="0" i="0" lang="en-US" sz="2400" u="none" cap="none" strike="noStrike">
                <a:solidFill>
                  <a:schemeClr val="dk1"/>
                </a:solidFill>
                <a:latin typeface="Arial"/>
                <a:ea typeface="Arial"/>
                <a:cs typeface="Arial"/>
                <a:sym typeface="Arial"/>
              </a:rPr>
              <a:t>.</a:t>
            </a:r>
            <a:endParaRPr/>
          </a:p>
          <a:p>
            <a:pPr indent="-381000" lvl="0" marL="457200" marR="0" rtl="0" algn="l">
              <a:lnSpc>
                <a:spcPct val="115000"/>
              </a:lnSpc>
              <a:spcBef>
                <a:spcPts val="1200"/>
              </a:spcBef>
              <a:spcAft>
                <a:spcPts val="0"/>
              </a:spcAft>
              <a:buClr>
                <a:schemeClr val="dk1"/>
              </a:buClr>
              <a:buSzPts val="2400"/>
              <a:buFont typeface="Helvetica Neue"/>
              <a:buChar char="●"/>
            </a:pPr>
            <a:r>
              <a:rPr b="1" i="0" lang="en-US" sz="2400" u="none" cap="none" strike="noStrike">
                <a:solidFill>
                  <a:schemeClr val="dk1"/>
                </a:solidFill>
                <a:latin typeface="Arial"/>
                <a:ea typeface="Arial"/>
                <a:cs typeface="Arial"/>
                <a:sym typeface="Arial"/>
              </a:rPr>
              <a:t>Format </a:t>
            </a:r>
            <a:r>
              <a:rPr b="0" i="0" lang="en-US" sz="2400" u="none" cap="none" strike="noStrike">
                <a:solidFill>
                  <a:schemeClr val="dk1"/>
                </a:solidFill>
                <a:latin typeface="Arial"/>
                <a:ea typeface="Arial"/>
                <a:cs typeface="Arial"/>
                <a:sym typeface="Arial"/>
              </a:rPr>
              <a:t>the outline into Gamma cards (i.e. separated by the “---” delineator).</a:t>
            </a:r>
            <a:endParaRPr/>
          </a:p>
          <a:p>
            <a:pPr indent="-381000" lvl="0" marL="457200" marR="0" rtl="0" algn="l">
              <a:lnSpc>
                <a:spcPct val="115000"/>
              </a:lnSpc>
              <a:spcBef>
                <a:spcPts val="1200"/>
              </a:spcBef>
              <a:spcAft>
                <a:spcPts val="0"/>
              </a:spcAft>
              <a:buClr>
                <a:schemeClr val="dk1"/>
              </a:buClr>
              <a:buSzPts val="2400"/>
              <a:buFont typeface="Helvetica Neue"/>
              <a:buChar char="●"/>
            </a:pPr>
            <a:r>
              <a:rPr b="1" i="0" lang="en-US" sz="2400" u="none" cap="none" strike="noStrike">
                <a:solidFill>
                  <a:schemeClr val="dk1"/>
                </a:solidFill>
                <a:latin typeface="Arial"/>
                <a:ea typeface="Arial"/>
                <a:cs typeface="Arial"/>
                <a:sym typeface="Arial"/>
              </a:rPr>
              <a:t>Input into Gamma.</a:t>
            </a:r>
            <a:endParaRPr b="0" i="0" sz="2400" u="none" cap="none" strike="noStrike">
              <a:solidFill>
                <a:schemeClr val="dk1"/>
              </a:solidFill>
              <a:latin typeface="Arial"/>
              <a:ea typeface="Arial"/>
              <a:cs typeface="Arial"/>
              <a:sym typeface="Arial"/>
            </a:endParaRPr>
          </a:p>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rgbClr val="006B64"/>
                </a:solidFill>
                <a:latin typeface="Arial"/>
                <a:ea typeface="Arial"/>
                <a:cs typeface="Arial"/>
                <a:sym typeface="Arial"/>
              </a:rPr>
              <a:t>Generate your presentation!</a:t>
            </a:r>
            <a:endParaRPr/>
          </a:p>
        </p:txBody>
      </p:sp>
      <p:sp>
        <p:nvSpPr>
          <p:cNvPr descr="Gamma logo" id="569" name="Google Shape;569;p55"/>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0" name="Google Shape;57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571" name="Google Shape;571;p55"/>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6"/>
          <p:cNvSpPr txBox="1"/>
          <p:nvPr/>
        </p:nvSpPr>
        <p:spPr>
          <a:xfrm>
            <a:off x="447900" y="1925250"/>
            <a:ext cx="8248200"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Here’s an example presentation:</a:t>
            </a:r>
            <a:endParaRPr b="0" i="0" sz="3600" u="none" cap="none" strike="noStrike">
              <a:solidFill>
                <a:srgbClr val="006C65"/>
              </a:solidFill>
              <a:latin typeface="Helvetica Neue"/>
              <a:ea typeface="Helvetica Neue"/>
              <a:cs typeface="Helvetica Neue"/>
              <a:sym typeface="Helvetica Neue"/>
            </a:endParaRPr>
          </a:p>
        </p:txBody>
      </p:sp>
      <p:sp>
        <p:nvSpPr>
          <p:cNvPr id="577" name="Google Shape;577;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578" name="Google Shape;578;p56"/>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7"/>
          <p:cNvSpPr/>
          <p:nvPr/>
        </p:nvSpPr>
        <p:spPr>
          <a:xfrm>
            <a:off x="0" y="0"/>
            <a:ext cx="9144000" cy="5143500"/>
          </a:xfrm>
          <a:prstGeom prst="rect">
            <a:avLst/>
          </a:prstGeom>
          <a:solidFill>
            <a:srgbClr val="ECEC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585" name="Google Shape;585;p57"/>
          <p:cNvSpPr/>
          <p:nvPr/>
        </p:nvSpPr>
        <p:spPr>
          <a:xfrm>
            <a:off x="0" y="0"/>
            <a:ext cx="9144000" cy="5143500"/>
          </a:xfrm>
          <a:prstGeom prst="rect">
            <a:avLst/>
          </a:prstGeom>
          <a:solidFill>
            <a:srgbClr val="FFFFFF">
              <a:alpha val="7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pic>
        <p:nvPicPr>
          <p:cNvPr descr="preencoded.png" id="586" name="Google Shape;586;p57"/>
          <p:cNvPicPr preferRelativeResize="0"/>
          <p:nvPr/>
        </p:nvPicPr>
        <p:blipFill rotWithShape="1">
          <a:blip r:embed="rId3">
            <a:alphaModFix/>
          </a:blip>
          <a:srcRect b="0" l="0" r="0" t="0"/>
          <a:stretch/>
        </p:blipFill>
        <p:spPr>
          <a:xfrm>
            <a:off x="5719763" y="0"/>
            <a:ext cx="3429000" cy="5143500"/>
          </a:xfrm>
          <a:prstGeom prst="rect">
            <a:avLst/>
          </a:prstGeom>
          <a:noFill/>
          <a:ln>
            <a:noFill/>
          </a:ln>
        </p:spPr>
      </p:pic>
      <p:sp>
        <p:nvSpPr>
          <p:cNvPr id="587" name="Google Shape;587;p57"/>
          <p:cNvSpPr/>
          <p:nvPr/>
        </p:nvSpPr>
        <p:spPr>
          <a:xfrm>
            <a:off x="618530" y="1592312"/>
            <a:ext cx="4477941" cy="1422797"/>
          </a:xfrm>
          <a:prstGeom prst="rect">
            <a:avLst/>
          </a:prstGeom>
          <a:noFill/>
          <a:ln>
            <a:noFill/>
          </a:ln>
        </p:spPr>
        <p:txBody>
          <a:bodyPr anchorCtr="0" anchor="t" bIns="45700" lIns="91425" spcFirstLastPara="1" rIns="91425" wrap="square" tIns="45700">
            <a:noAutofit/>
          </a:bodyPr>
          <a:lstStyle/>
          <a:p>
            <a:pPr indent="0" lvl="0" marL="0" marR="0" rtl="0" algn="l">
              <a:lnSpc>
                <a:spcPct val="124994"/>
              </a:lnSpc>
              <a:spcBef>
                <a:spcPts val="0"/>
              </a:spcBef>
              <a:spcAft>
                <a:spcPts val="0"/>
              </a:spcAft>
              <a:buNone/>
            </a:pPr>
            <a:r>
              <a:rPr b="0" i="0" lang="en-US" sz="4481" u="none" cap="none" strike="noStrike">
                <a:solidFill>
                  <a:srgbClr val="1B1B27"/>
                </a:solidFill>
                <a:latin typeface="Raleway"/>
                <a:ea typeface="Raleway"/>
                <a:cs typeface="Raleway"/>
                <a:sym typeface="Raleway"/>
              </a:rPr>
              <a:t>Introduction to Python</a:t>
            </a:r>
            <a:endParaRPr b="0" i="0" sz="4481" u="none" cap="none" strike="noStrike">
              <a:solidFill>
                <a:srgbClr val="000000"/>
              </a:solidFill>
              <a:latin typeface="Arial"/>
              <a:ea typeface="Arial"/>
              <a:cs typeface="Arial"/>
              <a:sym typeface="Arial"/>
            </a:endParaRPr>
          </a:p>
        </p:txBody>
      </p:sp>
      <p:sp>
        <p:nvSpPr>
          <p:cNvPr id="588" name="Google Shape;588;p57"/>
          <p:cNvSpPr/>
          <p:nvPr/>
        </p:nvSpPr>
        <p:spPr>
          <a:xfrm>
            <a:off x="618530" y="3274889"/>
            <a:ext cx="263873" cy="263873"/>
          </a:xfrm>
          <a:prstGeom prst="roundRect">
            <a:avLst>
              <a:gd fmla="val 21656021" name="adj"/>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pic>
        <p:nvPicPr>
          <p:cNvPr descr="preencoded.png" id="589" name="Google Shape;589;p57">
            <a:hlinkClick r:id="rId4"/>
          </p:cNvPr>
          <p:cNvPicPr preferRelativeResize="0"/>
          <p:nvPr/>
        </p:nvPicPr>
        <p:blipFill rotWithShape="1">
          <a:blip r:embed="rId5">
            <a:alphaModFix/>
          </a:blip>
          <a:srcRect b="0" l="0" r="0" t="0"/>
          <a:stretch/>
        </p:blipFill>
        <p:spPr>
          <a:xfrm>
            <a:off x="7651346" y="4743450"/>
            <a:ext cx="1435504" cy="342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8"/>
          <p:cNvSpPr/>
          <p:nvPr/>
        </p:nvSpPr>
        <p:spPr>
          <a:xfrm>
            <a:off x="0" y="0"/>
            <a:ext cx="9144000" cy="5143500"/>
          </a:xfrm>
          <a:prstGeom prst="rect">
            <a:avLst/>
          </a:prstGeom>
          <a:solidFill>
            <a:srgbClr val="ECEC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596" name="Google Shape;596;p58"/>
          <p:cNvSpPr/>
          <p:nvPr/>
        </p:nvSpPr>
        <p:spPr>
          <a:xfrm>
            <a:off x="0" y="0"/>
            <a:ext cx="9144000" cy="5143500"/>
          </a:xfrm>
          <a:prstGeom prst="rect">
            <a:avLst/>
          </a:prstGeom>
          <a:solidFill>
            <a:srgbClr val="FFFFFF">
              <a:alpha val="7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597" name="Google Shape;597;p58"/>
          <p:cNvSpPr/>
          <p:nvPr/>
        </p:nvSpPr>
        <p:spPr>
          <a:xfrm>
            <a:off x="618530" y="733053"/>
            <a:ext cx="4728195" cy="515466"/>
          </a:xfrm>
          <a:prstGeom prst="rect">
            <a:avLst/>
          </a:prstGeom>
          <a:noFill/>
          <a:ln>
            <a:noFill/>
          </a:ln>
        </p:spPr>
        <p:txBody>
          <a:bodyPr anchorCtr="0" anchor="t" bIns="45700" lIns="91425" spcFirstLastPara="1" rIns="91425" wrap="square" tIns="45700">
            <a:noAutofit/>
          </a:bodyPr>
          <a:lstStyle/>
          <a:p>
            <a:pPr indent="0" lvl="0" marL="0" marR="0" rtl="0" algn="l">
              <a:lnSpc>
                <a:spcPct val="125007"/>
              </a:lnSpc>
              <a:spcBef>
                <a:spcPts val="0"/>
              </a:spcBef>
              <a:spcAft>
                <a:spcPts val="0"/>
              </a:spcAft>
              <a:buNone/>
            </a:pPr>
            <a:r>
              <a:rPr b="0" i="0" lang="en-US" sz="3247" u="none" cap="none" strike="noStrike">
                <a:solidFill>
                  <a:srgbClr val="1B1B27"/>
                </a:solidFill>
                <a:latin typeface="Raleway"/>
                <a:ea typeface="Raleway"/>
                <a:cs typeface="Raleway"/>
                <a:sym typeface="Raleway"/>
              </a:rPr>
              <a:t>Python's Origin and Uses</a:t>
            </a:r>
            <a:endParaRPr b="0" i="0" sz="3247" u="none" cap="none" strike="noStrike">
              <a:solidFill>
                <a:srgbClr val="000000"/>
              </a:solidFill>
              <a:latin typeface="Arial"/>
              <a:ea typeface="Arial"/>
              <a:cs typeface="Arial"/>
              <a:sym typeface="Arial"/>
            </a:endParaRPr>
          </a:p>
        </p:txBody>
      </p:sp>
      <p:pic>
        <p:nvPicPr>
          <p:cNvPr descr="preencoded.png" id="598" name="Google Shape;598;p58"/>
          <p:cNvPicPr preferRelativeResize="0"/>
          <p:nvPr/>
        </p:nvPicPr>
        <p:blipFill rotWithShape="1">
          <a:blip r:embed="rId3">
            <a:alphaModFix/>
          </a:blip>
          <a:srcRect b="0" l="0" r="0" t="0"/>
          <a:stretch/>
        </p:blipFill>
        <p:spPr>
          <a:xfrm>
            <a:off x="618530" y="1578397"/>
            <a:ext cx="2470696" cy="1526977"/>
          </a:xfrm>
          <a:prstGeom prst="rect">
            <a:avLst/>
          </a:prstGeom>
          <a:noFill/>
          <a:ln>
            <a:noFill/>
          </a:ln>
        </p:spPr>
      </p:pic>
      <p:sp>
        <p:nvSpPr>
          <p:cNvPr id="599" name="Google Shape;599;p58"/>
          <p:cNvSpPr/>
          <p:nvPr/>
        </p:nvSpPr>
        <p:spPr>
          <a:xfrm>
            <a:off x="618531" y="3311500"/>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Invention: 1980s</a:t>
            </a:r>
            <a:endParaRPr b="0" i="0" sz="1624" u="none" cap="none" strike="noStrike">
              <a:solidFill>
                <a:srgbClr val="000000"/>
              </a:solidFill>
              <a:latin typeface="Arial"/>
              <a:ea typeface="Arial"/>
              <a:cs typeface="Arial"/>
              <a:sym typeface="Arial"/>
            </a:endParaRPr>
          </a:p>
        </p:txBody>
      </p:sp>
      <p:sp>
        <p:nvSpPr>
          <p:cNvPr id="600" name="Google Shape;600;p58"/>
          <p:cNvSpPr/>
          <p:nvPr/>
        </p:nvSpPr>
        <p:spPr>
          <a:xfrm>
            <a:off x="618530" y="3668167"/>
            <a:ext cx="2470696" cy="247427"/>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Invented by Guido van Rossum</a:t>
            </a:r>
            <a:endParaRPr b="0" i="0" sz="1299" u="none" cap="none" strike="noStrike">
              <a:solidFill>
                <a:srgbClr val="000000"/>
              </a:solidFill>
              <a:latin typeface="Arial"/>
              <a:ea typeface="Arial"/>
              <a:cs typeface="Arial"/>
              <a:sym typeface="Arial"/>
            </a:endParaRPr>
          </a:p>
        </p:txBody>
      </p:sp>
      <p:pic>
        <p:nvPicPr>
          <p:cNvPr descr="preencoded.png" id="601" name="Google Shape;601;p58"/>
          <p:cNvPicPr preferRelativeResize="0"/>
          <p:nvPr/>
        </p:nvPicPr>
        <p:blipFill rotWithShape="1">
          <a:blip r:embed="rId4">
            <a:alphaModFix/>
          </a:blip>
          <a:srcRect b="0" l="0" r="0" t="0"/>
          <a:stretch/>
        </p:blipFill>
        <p:spPr>
          <a:xfrm>
            <a:off x="3336652" y="1578397"/>
            <a:ext cx="2470696" cy="1526977"/>
          </a:xfrm>
          <a:prstGeom prst="rect">
            <a:avLst/>
          </a:prstGeom>
          <a:noFill/>
          <a:ln>
            <a:noFill/>
          </a:ln>
        </p:spPr>
      </p:pic>
      <p:sp>
        <p:nvSpPr>
          <p:cNvPr id="602" name="Google Shape;602;p58"/>
          <p:cNvSpPr/>
          <p:nvPr/>
        </p:nvSpPr>
        <p:spPr>
          <a:xfrm>
            <a:off x="3336652" y="3311500"/>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Versatile Applications</a:t>
            </a:r>
            <a:endParaRPr b="0" i="0" sz="1624" u="none" cap="none" strike="noStrike">
              <a:solidFill>
                <a:srgbClr val="000000"/>
              </a:solidFill>
              <a:latin typeface="Arial"/>
              <a:ea typeface="Arial"/>
              <a:cs typeface="Arial"/>
              <a:sym typeface="Arial"/>
            </a:endParaRPr>
          </a:p>
        </p:txBody>
      </p:sp>
      <p:sp>
        <p:nvSpPr>
          <p:cNvPr id="603" name="Google Shape;603;p58"/>
          <p:cNvSpPr/>
          <p:nvPr/>
        </p:nvSpPr>
        <p:spPr>
          <a:xfrm>
            <a:off x="3336652" y="3668167"/>
            <a:ext cx="2470696" cy="742280"/>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Python is used for web development, data analytics, machine learning, and more.</a:t>
            </a:r>
            <a:endParaRPr b="0" i="0" sz="1299" u="none" cap="none" strike="noStrike">
              <a:solidFill>
                <a:srgbClr val="000000"/>
              </a:solidFill>
              <a:latin typeface="Arial"/>
              <a:ea typeface="Arial"/>
              <a:cs typeface="Arial"/>
              <a:sym typeface="Arial"/>
            </a:endParaRPr>
          </a:p>
        </p:txBody>
      </p:sp>
      <p:pic>
        <p:nvPicPr>
          <p:cNvPr descr="preencoded.png" id="604" name="Google Shape;604;p58"/>
          <p:cNvPicPr preferRelativeResize="0"/>
          <p:nvPr/>
        </p:nvPicPr>
        <p:blipFill rotWithShape="1">
          <a:blip r:embed="rId5">
            <a:alphaModFix/>
          </a:blip>
          <a:srcRect b="0" l="0" r="0" t="0"/>
          <a:stretch/>
        </p:blipFill>
        <p:spPr>
          <a:xfrm>
            <a:off x="6054775" y="1578397"/>
            <a:ext cx="2470696" cy="1526977"/>
          </a:xfrm>
          <a:prstGeom prst="rect">
            <a:avLst/>
          </a:prstGeom>
          <a:noFill/>
          <a:ln>
            <a:noFill/>
          </a:ln>
        </p:spPr>
      </p:pic>
      <p:sp>
        <p:nvSpPr>
          <p:cNvPr id="605" name="Google Shape;605;p58"/>
          <p:cNvSpPr/>
          <p:nvPr/>
        </p:nvSpPr>
        <p:spPr>
          <a:xfrm>
            <a:off x="6054775" y="3311500"/>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Comparison to R</a:t>
            </a:r>
            <a:endParaRPr b="0" i="0" sz="1624" u="none" cap="none" strike="noStrike">
              <a:solidFill>
                <a:srgbClr val="000000"/>
              </a:solidFill>
              <a:latin typeface="Arial"/>
              <a:ea typeface="Arial"/>
              <a:cs typeface="Arial"/>
              <a:sym typeface="Arial"/>
            </a:endParaRPr>
          </a:p>
        </p:txBody>
      </p:sp>
      <p:sp>
        <p:nvSpPr>
          <p:cNvPr id="606" name="Google Shape;606;p58"/>
          <p:cNvSpPr/>
          <p:nvPr/>
        </p:nvSpPr>
        <p:spPr>
          <a:xfrm>
            <a:off x="6054775" y="3668167"/>
            <a:ext cx="2470696" cy="742280"/>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Python's versatility and performance make it a popular choice over R.</a:t>
            </a:r>
            <a:endParaRPr b="0" i="0" sz="1299" u="none" cap="none" strike="noStrike">
              <a:solidFill>
                <a:srgbClr val="000000"/>
              </a:solidFill>
              <a:latin typeface="Arial"/>
              <a:ea typeface="Arial"/>
              <a:cs typeface="Arial"/>
              <a:sym typeface="Arial"/>
            </a:endParaRPr>
          </a:p>
        </p:txBody>
      </p:sp>
      <p:pic>
        <p:nvPicPr>
          <p:cNvPr descr="preencoded.png" id="607" name="Google Shape;607;p58">
            <a:hlinkClick r:id="rId6"/>
          </p:cNvPr>
          <p:cNvPicPr preferRelativeResize="0"/>
          <p:nvPr/>
        </p:nvPicPr>
        <p:blipFill rotWithShape="1">
          <a:blip r:embed="rId7">
            <a:alphaModFix/>
          </a:blip>
          <a:srcRect b="0" l="0" r="0" t="0"/>
          <a:stretch/>
        </p:blipFill>
        <p:spPr>
          <a:xfrm>
            <a:off x="7651346" y="4743450"/>
            <a:ext cx="1435504" cy="342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9"/>
          <p:cNvSpPr/>
          <p:nvPr/>
        </p:nvSpPr>
        <p:spPr>
          <a:xfrm>
            <a:off x="0" y="0"/>
            <a:ext cx="9144000" cy="5143500"/>
          </a:xfrm>
          <a:prstGeom prst="rect">
            <a:avLst/>
          </a:prstGeom>
          <a:solidFill>
            <a:srgbClr val="ECEC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14" name="Google Shape;614;p59"/>
          <p:cNvSpPr/>
          <p:nvPr/>
        </p:nvSpPr>
        <p:spPr>
          <a:xfrm>
            <a:off x="0" y="0"/>
            <a:ext cx="9144000" cy="5143500"/>
          </a:xfrm>
          <a:prstGeom prst="rect">
            <a:avLst/>
          </a:prstGeom>
          <a:solidFill>
            <a:srgbClr val="FFFFFF">
              <a:alpha val="7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15" name="Google Shape;615;p59"/>
          <p:cNvSpPr/>
          <p:nvPr/>
        </p:nvSpPr>
        <p:spPr>
          <a:xfrm>
            <a:off x="618530" y="1310953"/>
            <a:ext cx="4123879" cy="515466"/>
          </a:xfrm>
          <a:prstGeom prst="rect">
            <a:avLst/>
          </a:prstGeom>
          <a:noFill/>
          <a:ln>
            <a:noFill/>
          </a:ln>
        </p:spPr>
        <p:txBody>
          <a:bodyPr anchorCtr="0" anchor="t" bIns="45700" lIns="91425" spcFirstLastPara="1" rIns="91425" wrap="square" tIns="45700">
            <a:noAutofit/>
          </a:bodyPr>
          <a:lstStyle/>
          <a:p>
            <a:pPr indent="0" lvl="0" marL="0" marR="0" rtl="0" algn="l">
              <a:lnSpc>
                <a:spcPct val="125007"/>
              </a:lnSpc>
              <a:spcBef>
                <a:spcPts val="0"/>
              </a:spcBef>
              <a:spcAft>
                <a:spcPts val="0"/>
              </a:spcAft>
              <a:buNone/>
            </a:pPr>
            <a:r>
              <a:rPr b="0" i="0" lang="en-US" sz="3247" u="none" cap="none" strike="noStrike">
                <a:solidFill>
                  <a:srgbClr val="1B1B27"/>
                </a:solidFill>
                <a:latin typeface="Raleway"/>
                <a:ea typeface="Raleway"/>
                <a:cs typeface="Raleway"/>
                <a:sym typeface="Raleway"/>
              </a:rPr>
              <a:t>Google Colab</a:t>
            </a:r>
            <a:endParaRPr b="0" i="0" sz="3247" u="none" cap="none" strike="noStrike">
              <a:solidFill>
                <a:srgbClr val="000000"/>
              </a:solidFill>
              <a:latin typeface="Arial"/>
              <a:ea typeface="Arial"/>
              <a:cs typeface="Arial"/>
              <a:sym typeface="Arial"/>
            </a:endParaRPr>
          </a:p>
        </p:txBody>
      </p:sp>
      <p:pic>
        <p:nvPicPr>
          <p:cNvPr descr="preencoded.png" id="616" name="Google Shape;616;p59"/>
          <p:cNvPicPr preferRelativeResize="0"/>
          <p:nvPr/>
        </p:nvPicPr>
        <p:blipFill rotWithShape="1">
          <a:blip r:embed="rId3">
            <a:alphaModFix/>
          </a:blip>
          <a:srcRect b="0" l="0" r="0" t="0"/>
          <a:stretch/>
        </p:blipFill>
        <p:spPr>
          <a:xfrm>
            <a:off x="618530" y="2156297"/>
            <a:ext cx="412328" cy="412328"/>
          </a:xfrm>
          <a:prstGeom prst="rect">
            <a:avLst/>
          </a:prstGeom>
          <a:noFill/>
          <a:ln>
            <a:noFill/>
          </a:ln>
        </p:spPr>
      </p:pic>
      <p:sp>
        <p:nvSpPr>
          <p:cNvPr id="617" name="Google Shape;617;p59"/>
          <p:cNvSpPr/>
          <p:nvPr/>
        </p:nvSpPr>
        <p:spPr>
          <a:xfrm>
            <a:off x="618530" y="2733526"/>
            <a:ext cx="1791146"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Google Drive</a:t>
            </a:r>
            <a:endParaRPr b="0" i="0" sz="1624" u="none" cap="none" strike="noStrike">
              <a:solidFill>
                <a:srgbClr val="000000"/>
              </a:solidFill>
              <a:latin typeface="Arial"/>
              <a:ea typeface="Arial"/>
              <a:cs typeface="Arial"/>
              <a:sym typeface="Arial"/>
            </a:endParaRPr>
          </a:p>
        </p:txBody>
      </p:sp>
      <p:sp>
        <p:nvSpPr>
          <p:cNvPr id="618" name="Google Shape;618;p59"/>
          <p:cNvSpPr/>
          <p:nvPr/>
        </p:nvSpPr>
        <p:spPr>
          <a:xfrm>
            <a:off x="618530" y="3090193"/>
            <a:ext cx="1791146" cy="742280"/>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Stores everything on Google Drive for easy access.</a:t>
            </a:r>
            <a:endParaRPr b="0" i="0" sz="1299" u="none" cap="none" strike="noStrike">
              <a:solidFill>
                <a:srgbClr val="000000"/>
              </a:solidFill>
              <a:latin typeface="Arial"/>
              <a:ea typeface="Arial"/>
              <a:cs typeface="Arial"/>
              <a:sym typeface="Arial"/>
            </a:endParaRPr>
          </a:p>
        </p:txBody>
      </p:sp>
      <p:pic>
        <p:nvPicPr>
          <p:cNvPr descr="preencoded.png" id="619" name="Google Shape;619;p59"/>
          <p:cNvPicPr preferRelativeResize="0"/>
          <p:nvPr/>
        </p:nvPicPr>
        <p:blipFill rotWithShape="1">
          <a:blip r:embed="rId4">
            <a:alphaModFix/>
          </a:blip>
          <a:srcRect b="0" l="0" r="0" t="0"/>
          <a:stretch/>
        </p:blipFill>
        <p:spPr>
          <a:xfrm>
            <a:off x="2657104" y="2156297"/>
            <a:ext cx="412328" cy="412328"/>
          </a:xfrm>
          <a:prstGeom prst="rect">
            <a:avLst/>
          </a:prstGeom>
          <a:noFill/>
          <a:ln>
            <a:noFill/>
          </a:ln>
        </p:spPr>
      </p:pic>
      <p:sp>
        <p:nvSpPr>
          <p:cNvPr id="620" name="Google Shape;620;p59"/>
          <p:cNvSpPr/>
          <p:nvPr/>
        </p:nvSpPr>
        <p:spPr>
          <a:xfrm>
            <a:off x="2657103" y="2733526"/>
            <a:ext cx="1791146"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Shareable</a:t>
            </a:r>
            <a:endParaRPr b="0" i="0" sz="1624" u="none" cap="none" strike="noStrike">
              <a:solidFill>
                <a:srgbClr val="000000"/>
              </a:solidFill>
              <a:latin typeface="Arial"/>
              <a:ea typeface="Arial"/>
              <a:cs typeface="Arial"/>
              <a:sym typeface="Arial"/>
            </a:endParaRPr>
          </a:p>
        </p:txBody>
      </p:sp>
      <p:sp>
        <p:nvSpPr>
          <p:cNvPr id="621" name="Google Shape;621;p59"/>
          <p:cNvSpPr/>
          <p:nvPr/>
        </p:nvSpPr>
        <p:spPr>
          <a:xfrm>
            <a:off x="2657103" y="3090193"/>
            <a:ext cx="1791146" cy="742280"/>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Easily share and collaborate on notebooks.</a:t>
            </a:r>
            <a:endParaRPr b="0" i="0" sz="1299" u="none" cap="none" strike="noStrike">
              <a:solidFill>
                <a:srgbClr val="000000"/>
              </a:solidFill>
              <a:latin typeface="Arial"/>
              <a:ea typeface="Arial"/>
              <a:cs typeface="Arial"/>
              <a:sym typeface="Arial"/>
            </a:endParaRPr>
          </a:p>
        </p:txBody>
      </p:sp>
      <p:pic>
        <p:nvPicPr>
          <p:cNvPr descr="preencoded.png" id="622" name="Google Shape;622;p59"/>
          <p:cNvPicPr preferRelativeResize="0"/>
          <p:nvPr/>
        </p:nvPicPr>
        <p:blipFill rotWithShape="1">
          <a:blip r:embed="rId5">
            <a:alphaModFix/>
          </a:blip>
          <a:srcRect b="0" l="0" r="0" t="0"/>
          <a:stretch/>
        </p:blipFill>
        <p:spPr>
          <a:xfrm>
            <a:off x="4695677" y="2156297"/>
            <a:ext cx="412328" cy="412328"/>
          </a:xfrm>
          <a:prstGeom prst="rect">
            <a:avLst/>
          </a:prstGeom>
          <a:noFill/>
          <a:ln>
            <a:noFill/>
          </a:ln>
        </p:spPr>
      </p:pic>
      <p:sp>
        <p:nvSpPr>
          <p:cNvPr id="623" name="Google Shape;623;p59"/>
          <p:cNvSpPr/>
          <p:nvPr/>
        </p:nvSpPr>
        <p:spPr>
          <a:xfrm>
            <a:off x="4695676" y="2733526"/>
            <a:ext cx="1791146"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No Setup</a:t>
            </a:r>
            <a:endParaRPr b="0" i="0" sz="1624" u="none" cap="none" strike="noStrike">
              <a:solidFill>
                <a:srgbClr val="000000"/>
              </a:solidFill>
              <a:latin typeface="Arial"/>
              <a:ea typeface="Arial"/>
              <a:cs typeface="Arial"/>
              <a:sym typeface="Arial"/>
            </a:endParaRPr>
          </a:p>
        </p:txBody>
      </p:sp>
      <p:sp>
        <p:nvSpPr>
          <p:cNvPr id="624" name="Google Shape;624;p59"/>
          <p:cNvSpPr/>
          <p:nvPr/>
        </p:nvSpPr>
        <p:spPr>
          <a:xfrm>
            <a:off x="4695676" y="3090192"/>
            <a:ext cx="1791146" cy="494854"/>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No installation required, just open in the browser.</a:t>
            </a:r>
            <a:endParaRPr b="0" i="0" sz="1299" u="none" cap="none" strike="noStrike">
              <a:solidFill>
                <a:srgbClr val="000000"/>
              </a:solidFill>
              <a:latin typeface="Arial"/>
              <a:ea typeface="Arial"/>
              <a:cs typeface="Arial"/>
              <a:sym typeface="Arial"/>
            </a:endParaRPr>
          </a:p>
        </p:txBody>
      </p:sp>
      <p:pic>
        <p:nvPicPr>
          <p:cNvPr descr="preencoded.png" id="625" name="Google Shape;625;p59"/>
          <p:cNvPicPr preferRelativeResize="0"/>
          <p:nvPr/>
        </p:nvPicPr>
        <p:blipFill rotWithShape="1">
          <a:blip r:embed="rId6">
            <a:alphaModFix/>
          </a:blip>
          <a:srcRect b="0" l="0" r="0" t="0"/>
          <a:stretch/>
        </p:blipFill>
        <p:spPr>
          <a:xfrm>
            <a:off x="6734250" y="2156297"/>
            <a:ext cx="412328" cy="412328"/>
          </a:xfrm>
          <a:prstGeom prst="rect">
            <a:avLst/>
          </a:prstGeom>
          <a:noFill/>
          <a:ln>
            <a:noFill/>
          </a:ln>
        </p:spPr>
      </p:pic>
      <p:sp>
        <p:nvSpPr>
          <p:cNvPr id="626" name="Google Shape;626;p59"/>
          <p:cNvSpPr/>
          <p:nvPr/>
        </p:nvSpPr>
        <p:spPr>
          <a:xfrm>
            <a:off x="6734250" y="2733526"/>
            <a:ext cx="1791221"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Pre-installed</a:t>
            </a:r>
            <a:endParaRPr b="0" i="0" sz="1624" u="none" cap="none" strike="noStrike">
              <a:solidFill>
                <a:srgbClr val="000000"/>
              </a:solidFill>
              <a:latin typeface="Arial"/>
              <a:ea typeface="Arial"/>
              <a:cs typeface="Arial"/>
              <a:sym typeface="Arial"/>
            </a:endParaRPr>
          </a:p>
        </p:txBody>
      </p:sp>
      <p:sp>
        <p:nvSpPr>
          <p:cNvPr id="627" name="Google Shape;627;p59"/>
          <p:cNvSpPr/>
          <p:nvPr/>
        </p:nvSpPr>
        <p:spPr>
          <a:xfrm>
            <a:off x="6734250" y="3090193"/>
            <a:ext cx="1791221" cy="742280"/>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Most popular packages and libraries are pre-installed.</a:t>
            </a:r>
            <a:endParaRPr b="0" i="0" sz="1299" u="none" cap="none" strike="noStrike">
              <a:solidFill>
                <a:srgbClr val="000000"/>
              </a:solidFill>
              <a:latin typeface="Arial"/>
              <a:ea typeface="Arial"/>
              <a:cs typeface="Arial"/>
              <a:sym typeface="Arial"/>
            </a:endParaRPr>
          </a:p>
        </p:txBody>
      </p:sp>
      <p:pic>
        <p:nvPicPr>
          <p:cNvPr descr="preencoded.png" id="628" name="Google Shape;628;p59">
            <a:hlinkClick r:id="rId7"/>
          </p:cNvPr>
          <p:cNvPicPr preferRelativeResize="0"/>
          <p:nvPr/>
        </p:nvPicPr>
        <p:blipFill rotWithShape="1">
          <a:blip r:embed="rId8">
            <a:alphaModFix/>
          </a:blip>
          <a:srcRect b="0" l="0" r="0" t="0"/>
          <a:stretch/>
        </p:blipFill>
        <p:spPr>
          <a:xfrm>
            <a:off x="7651346" y="4743450"/>
            <a:ext cx="1435504" cy="34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 name="Shape 89"/>
        <p:cNvGrpSpPr/>
        <p:nvPr/>
      </p:nvGrpSpPr>
      <p:grpSpPr>
        <a:xfrm>
          <a:off x="0" y="0"/>
          <a:ext cx="0" cy="0"/>
          <a:chOff x="0" y="0"/>
          <a:chExt cx="0" cy="0"/>
        </a:xfrm>
      </p:grpSpPr>
      <p:sp>
        <p:nvSpPr>
          <p:cNvPr id="90" name="Google Shape;90;p6"/>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Stage 1: Catalyst</a:t>
            </a:r>
            <a:endParaRPr/>
          </a:p>
        </p:txBody>
      </p:sp>
      <p:sp>
        <p:nvSpPr>
          <p:cNvPr id="91" name="Google Shape;91;p6"/>
          <p:cNvSpPr txBox="1"/>
          <p:nvPr/>
        </p:nvSpPr>
        <p:spPr>
          <a:xfrm>
            <a:off x="314550" y="644375"/>
            <a:ext cx="8514900" cy="1920495"/>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Aiding human productivity</a:t>
            </a:r>
            <a:endParaRPr/>
          </a:p>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“Weak” AI: humans need to be in the loop</a:t>
            </a:r>
            <a:endParaRPr/>
          </a:p>
          <a:p>
            <a:pPr indent="0" lvl="0" marL="76200" marR="0" rtl="0" algn="l">
              <a:lnSpc>
                <a:spcPct val="115000"/>
              </a:lnSpc>
              <a:spcBef>
                <a:spcPts val="1200"/>
              </a:spcBef>
              <a:spcAft>
                <a:spcPts val="0"/>
              </a:spcAft>
              <a:buNone/>
            </a:pPr>
            <a:r>
              <a:t/>
            </a:r>
            <a:endParaRPr b="0" i="0" sz="2400" u="none" cap="none" strike="noStrike">
              <a:solidFill>
                <a:schemeClr val="dk1"/>
              </a:solidFill>
              <a:latin typeface="Arial"/>
              <a:ea typeface="Arial"/>
              <a:cs typeface="Arial"/>
              <a:sym typeface="Arial"/>
            </a:endParaRPr>
          </a:p>
        </p:txBody>
      </p:sp>
      <p:pic>
        <p:nvPicPr>
          <p:cNvPr descr="Generative AI for Dummies: What you need to know" id="92" name="Google Shape;92;p6"/>
          <p:cNvPicPr preferRelativeResize="0"/>
          <p:nvPr/>
        </p:nvPicPr>
        <p:blipFill rotWithShape="1">
          <a:blip r:embed="rId3">
            <a:alphaModFix/>
          </a:blip>
          <a:srcRect b="0" l="0" r="0" t="0"/>
          <a:stretch/>
        </p:blipFill>
        <p:spPr>
          <a:xfrm>
            <a:off x="2536962" y="2178050"/>
            <a:ext cx="4070075" cy="2413000"/>
          </a:xfrm>
          <a:prstGeom prst="rect">
            <a:avLst/>
          </a:prstGeom>
          <a:noFill/>
          <a:ln>
            <a:noFill/>
          </a:ln>
        </p:spPr>
      </p:pic>
      <p:sp>
        <p:nvSpPr>
          <p:cNvPr id="93" name="Google Shape;9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94" name="Google Shape;94;p6"/>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0"/>
          <p:cNvSpPr/>
          <p:nvPr/>
        </p:nvSpPr>
        <p:spPr>
          <a:xfrm>
            <a:off x="0" y="0"/>
            <a:ext cx="9144000" cy="5143500"/>
          </a:xfrm>
          <a:prstGeom prst="rect">
            <a:avLst/>
          </a:prstGeom>
          <a:solidFill>
            <a:srgbClr val="ECEC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35" name="Google Shape;635;p60"/>
          <p:cNvSpPr/>
          <p:nvPr/>
        </p:nvSpPr>
        <p:spPr>
          <a:xfrm>
            <a:off x="0" y="0"/>
            <a:ext cx="9144000" cy="5143500"/>
          </a:xfrm>
          <a:prstGeom prst="rect">
            <a:avLst/>
          </a:prstGeom>
          <a:solidFill>
            <a:srgbClr val="FFFFFF">
              <a:alpha val="7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36" name="Google Shape;636;p60"/>
          <p:cNvSpPr/>
          <p:nvPr/>
        </p:nvSpPr>
        <p:spPr>
          <a:xfrm>
            <a:off x="618530" y="1141958"/>
            <a:ext cx="4318323" cy="515466"/>
          </a:xfrm>
          <a:prstGeom prst="rect">
            <a:avLst/>
          </a:prstGeom>
          <a:noFill/>
          <a:ln>
            <a:noFill/>
          </a:ln>
        </p:spPr>
        <p:txBody>
          <a:bodyPr anchorCtr="0" anchor="t" bIns="45700" lIns="91425" spcFirstLastPara="1" rIns="91425" wrap="square" tIns="45700">
            <a:noAutofit/>
          </a:bodyPr>
          <a:lstStyle/>
          <a:p>
            <a:pPr indent="0" lvl="0" marL="0" marR="0" rtl="0" algn="l">
              <a:lnSpc>
                <a:spcPct val="125007"/>
              </a:lnSpc>
              <a:spcBef>
                <a:spcPts val="0"/>
              </a:spcBef>
              <a:spcAft>
                <a:spcPts val="0"/>
              </a:spcAft>
              <a:buNone/>
            </a:pPr>
            <a:r>
              <a:rPr b="0" i="0" lang="en-US" sz="3247" u="none" cap="none" strike="noStrike">
                <a:solidFill>
                  <a:srgbClr val="1B1B27"/>
                </a:solidFill>
                <a:latin typeface="Raleway"/>
                <a:ea typeface="Raleway"/>
                <a:cs typeface="Raleway"/>
                <a:sym typeface="Raleway"/>
              </a:rPr>
              <a:t>General Python Syntax</a:t>
            </a:r>
            <a:endParaRPr b="0" i="0" sz="3247" u="none" cap="none" strike="noStrike">
              <a:solidFill>
                <a:srgbClr val="000000"/>
              </a:solidFill>
              <a:latin typeface="Arial"/>
              <a:ea typeface="Arial"/>
              <a:cs typeface="Arial"/>
              <a:sym typeface="Arial"/>
            </a:endParaRPr>
          </a:p>
        </p:txBody>
      </p:sp>
      <p:sp>
        <p:nvSpPr>
          <p:cNvPr id="637" name="Google Shape;637;p60"/>
          <p:cNvSpPr/>
          <p:nvPr/>
        </p:nvSpPr>
        <p:spPr>
          <a:xfrm>
            <a:off x="618531" y="2069753"/>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1B1B27"/>
                </a:solidFill>
                <a:latin typeface="Raleway"/>
                <a:ea typeface="Raleway"/>
                <a:cs typeface="Raleway"/>
                <a:sym typeface="Raleway"/>
              </a:rPr>
              <a:t>Comments</a:t>
            </a:r>
            <a:endParaRPr b="0" i="0" sz="1624" u="none" cap="none" strike="noStrike">
              <a:solidFill>
                <a:srgbClr val="000000"/>
              </a:solidFill>
              <a:latin typeface="Arial"/>
              <a:ea typeface="Arial"/>
              <a:cs typeface="Arial"/>
              <a:sym typeface="Arial"/>
            </a:endParaRPr>
          </a:p>
        </p:txBody>
      </p:sp>
      <p:sp>
        <p:nvSpPr>
          <p:cNvPr id="638" name="Google Shape;638;p60"/>
          <p:cNvSpPr/>
          <p:nvPr/>
        </p:nvSpPr>
        <p:spPr>
          <a:xfrm>
            <a:off x="618530" y="2492350"/>
            <a:ext cx="3752255" cy="247427"/>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Use # to add comments for code readability</a:t>
            </a:r>
            <a:endParaRPr b="0" i="0" sz="1299" u="none" cap="none" strike="noStrike">
              <a:solidFill>
                <a:srgbClr val="000000"/>
              </a:solidFill>
              <a:latin typeface="Arial"/>
              <a:ea typeface="Arial"/>
              <a:cs typeface="Arial"/>
              <a:sym typeface="Arial"/>
            </a:endParaRPr>
          </a:p>
        </p:txBody>
      </p:sp>
      <p:sp>
        <p:nvSpPr>
          <p:cNvPr id="639" name="Google Shape;639;p60"/>
          <p:cNvSpPr/>
          <p:nvPr/>
        </p:nvSpPr>
        <p:spPr>
          <a:xfrm>
            <a:off x="618530" y="2925292"/>
            <a:ext cx="3752255" cy="494779"/>
          </a:xfrm>
          <a:prstGeom prst="roundRect">
            <a:avLst>
              <a:gd fmla="val 15003" name="adj"/>
            </a:avLst>
          </a:prstGeom>
          <a:solidFill>
            <a:srgbClr val="F0F0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40" name="Google Shape;640;p60"/>
          <p:cNvSpPr/>
          <p:nvPr/>
        </p:nvSpPr>
        <p:spPr>
          <a:xfrm>
            <a:off x="610345" y="2925292"/>
            <a:ext cx="3768626" cy="494779"/>
          </a:xfrm>
          <a:prstGeom prst="roundRect">
            <a:avLst>
              <a:gd fmla="val 5001" name="adj"/>
            </a:avLst>
          </a:prstGeom>
          <a:solidFill>
            <a:srgbClr val="F0F0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41" name="Google Shape;641;p60"/>
          <p:cNvSpPr/>
          <p:nvPr/>
        </p:nvSpPr>
        <p:spPr>
          <a:xfrm>
            <a:off x="775245" y="3048968"/>
            <a:ext cx="3438823" cy="247427"/>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highlight>
                  <a:srgbClr val="F0F0F5"/>
                </a:highlight>
                <a:latin typeface="Consolas"/>
                <a:ea typeface="Consolas"/>
                <a:cs typeface="Consolas"/>
                <a:sym typeface="Consolas"/>
              </a:rPr>
              <a:t># I am a comment!</a:t>
            </a:r>
            <a:endParaRPr b="0" i="0" sz="1299" u="none" cap="none" strike="noStrike">
              <a:solidFill>
                <a:srgbClr val="000000"/>
              </a:solidFill>
              <a:latin typeface="Arial"/>
              <a:ea typeface="Arial"/>
              <a:cs typeface="Arial"/>
              <a:sym typeface="Arial"/>
            </a:endParaRPr>
          </a:p>
        </p:txBody>
      </p:sp>
      <p:sp>
        <p:nvSpPr>
          <p:cNvPr id="642" name="Google Shape;642;p60"/>
          <p:cNvSpPr/>
          <p:nvPr/>
        </p:nvSpPr>
        <p:spPr>
          <a:xfrm>
            <a:off x="4777979" y="2069753"/>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1B1B27"/>
                </a:solidFill>
                <a:latin typeface="Raleway"/>
                <a:ea typeface="Raleway"/>
                <a:cs typeface="Raleway"/>
                <a:sym typeface="Raleway"/>
              </a:rPr>
              <a:t>Functions</a:t>
            </a:r>
            <a:endParaRPr b="0" i="0" sz="1624" u="none" cap="none" strike="noStrike">
              <a:solidFill>
                <a:srgbClr val="000000"/>
              </a:solidFill>
              <a:latin typeface="Arial"/>
              <a:ea typeface="Arial"/>
              <a:cs typeface="Arial"/>
              <a:sym typeface="Arial"/>
            </a:endParaRPr>
          </a:p>
        </p:txBody>
      </p:sp>
      <p:sp>
        <p:nvSpPr>
          <p:cNvPr id="643" name="Google Shape;643;p60"/>
          <p:cNvSpPr/>
          <p:nvPr/>
        </p:nvSpPr>
        <p:spPr>
          <a:xfrm>
            <a:off x="4777978" y="2492350"/>
            <a:ext cx="3752255" cy="247427"/>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Take inputs and give outputs:</a:t>
            </a:r>
            <a:endParaRPr b="0" i="0" sz="1299" u="none" cap="none" strike="noStrike">
              <a:solidFill>
                <a:srgbClr val="000000"/>
              </a:solidFill>
              <a:latin typeface="Arial"/>
              <a:ea typeface="Arial"/>
              <a:cs typeface="Arial"/>
              <a:sym typeface="Arial"/>
            </a:endParaRPr>
          </a:p>
        </p:txBody>
      </p:sp>
      <p:sp>
        <p:nvSpPr>
          <p:cNvPr id="644" name="Google Shape;644;p60"/>
          <p:cNvSpPr/>
          <p:nvPr/>
        </p:nvSpPr>
        <p:spPr>
          <a:xfrm>
            <a:off x="4777978" y="2925292"/>
            <a:ext cx="3752255" cy="494779"/>
          </a:xfrm>
          <a:prstGeom prst="roundRect">
            <a:avLst>
              <a:gd fmla="val 15003" name="adj"/>
            </a:avLst>
          </a:prstGeom>
          <a:solidFill>
            <a:srgbClr val="F0F0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45" name="Google Shape;645;p60"/>
          <p:cNvSpPr/>
          <p:nvPr/>
        </p:nvSpPr>
        <p:spPr>
          <a:xfrm>
            <a:off x="4769793" y="2925292"/>
            <a:ext cx="3768626" cy="494779"/>
          </a:xfrm>
          <a:prstGeom prst="roundRect">
            <a:avLst>
              <a:gd fmla="val 5001" name="adj"/>
            </a:avLst>
          </a:prstGeom>
          <a:solidFill>
            <a:srgbClr val="F0F0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46" name="Google Shape;646;p60"/>
          <p:cNvSpPr/>
          <p:nvPr/>
        </p:nvSpPr>
        <p:spPr>
          <a:xfrm>
            <a:off x="4934694" y="3048968"/>
            <a:ext cx="3438823" cy="247427"/>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highlight>
                  <a:srgbClr val="F0F0F5"/>
                </a:highlight>
                <a:latin typeface="Consolas"/>
                <a:ea typeface="Consolas"/>
                <a:cs typeface="Consolas"/>
                <a:sym typeface="Consolas"/>
              </a:rPr>
              <a:t>print("hello world")</a:t>
            </a:r>
            <a:endParaRPr b="0" i="0" sz="1299" u="none" cap="none" strike="noStrike">
              <a:solidFill>
                <a:srgbClr val="000000"/>
              </a:solidFill>
              <a:latin typeface="Arial"/>
              <a:ea typeface="Arial"/>
              <a:cs typeface="Arial"/>
              <a:sym typeface="Arial"/>
            </a:endParaRPr>
          </a:p>
        </p:txBody>
      </p:sp>
      <p:sp>
        <p:nvSpPr>
          <p:cNvPr id="647" name="Google Shape;647;p60"/>
          <p:cNvSpPr/>
          <p:nvPr/>
        </p:nvSpPr>
        <p:spPr>
          <a:xfrm>
            <a:off x="4777978" y="3605585"/>
            <a:ext cx="3752255" cy="247427"/>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Prints the given input (in this case, "hello world").</a:t>
            </a:r>
            <a:endParaRPr b="0" i="0" sz="1299" u="none" cap="none" strike="noStrike">
              <a:solidFill>
                <a:srgbClr val="000000"/>
              </a:solidFill>
              <a:latin typeface="Arial"/>
              <a:ea typeface="Arial"/>
              <a:cs typeface="Arial"/>
              <a:sym typeface="Arial"/>
            </a:endParaRPr>
          </a:p>
        </p:txBody>
      </p:sp>
      <p:pic>
        <p:nvPicPr>
          <p:cNvPr descr="preencoded.png" id="648" name="Google Shape;648;p60">
            <a:hlinkClick r:id="rId3"/>
          </p:cNvPr>
          <p:cNvPicPr preferRelativeResize="0"/>
          <p:nvPr/>
        </p:nvPicPr>
        <p:blipFill rotWithShape="1">
          <a:blip r:embed="rId4">
            <a:alphaModFix/>
          </a:blip>
          <a:srcRect b="0" l="0" r="0" t="0"/>
          <a:stretch/>
        </p:blipFill>
        <p:spPr>
          <a:xfrm>
            <a:off x="7651346" y="4743450"/>
            <a:ext cx="1435504" cy="342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1"/>
          <p:cNvSpPr/>
          <p:nvPr/>
        </p:nvSpPr>
        <p:spPr>
          <a:xfrm>
            <a:off x="0" y="0"/>
            <a:ext cx="9144000" cy="5143500"/>
          </a:xfrm>
          <a:prstGeom prst="rect">
            <a:avLst/>
          </a:prstGeom>
          <a:solidFill>
            <a:srgbClr val="ECEC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55" name="Google Shape;655;p61"/>
          <p:cNvSpPr/>
          <p:nvPr/>
        </p:nvSpPr>
        <p:spPr>
          <a:xfrm>
            <a:off x="0" y="0"/>
            <a:ext cx="9144000" cy="5143500"/>
          </a:xfrm>
          <a:prstGeom prst="rect">
            <a:avLst/>
          </a:prstGeom>
          <a:solidFill>
            <a:srgbClr val="FFFFFF">
              <a:alpha val="7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pic>
        <p:nvPicPr>
          <p:cNvPr descr="preencoded.png" id="656" name="Google Shape;656;p61"/>
          <p:cNvPicPr preferRelativeResize="0"/>
          <p:nvPr/>
        </p:nvPicPr>
        <p:blipFill rotWithShape="1">
          <a:blip r:embed="rId3">
            <a:alphaModFix/>
          </a:blip>
          <a:srcRect b="0" l="0" r="0" t="0"/>
          <a:stretch/>
        </p:blipFill>
        <p:spPr>
          <a:xfrm>
            <a:off x="-4763" y="0"/>
            <a:ext cx="2286000" cy="5143500"/>
          </a:xfrm>
          <a:prstGeom prst="rect">
            <a:avLst/>
          </a:prstGeom>
          <a:noFill/>
          <a:ln>
            <a:noFill/>
          </a:ln>
        </p:spPr>
      </p:pic>
      <p:sp>
        <p:nvSpPr>
          <p:cNvPr id="657" name="Google Shape;657;p61"/>
          <p:cNvSpPr/>
          <p:nvPr/>
        </p:nvSpPr>
        <p:spPr>
          <a:xfrm>
            <a:off x="2904530" y="1070818"/>
            <a:ext cx="4123879" cy="515466"/>
          </a:xfrm>
          <a:prstGeom prst="rect">
            <a:avLst/>
          </a:prstGeom>
          <a:noFill/>
          <a:ln>
            <a:noFill/>
          </a:ln>
        </p:spPr>
        <p:txBody>
          <a:bodyPr anchorCtr="0" anchor="t" bIns="45700" lIns="91425" spcFirstLastPara="1" rIns="91425" wrap="square" tIns="45700">
            <a:noAutofit/>
          </a:bodyPr>
          <a:lstStyle/>
          <a:p>
            <a:pPr indent="0" lvl="0" marL="0" marR="0" rtl="0" algn="l">
              <a:lnSpc>
                <a:spcPct val="125007"/>
              </a:lnSpc>
              <a:spcBef>
                <a:spcPts val="0"/>
              </a:spcBef>
              <a:spcAft>
                <a:spcPts val="0"/>
              </a:spcAft>
              <a:buNone/>
            </a:pPr>
            <a:r>
              <a:rPr b="0" i="0" lang="en-US" sz="3247" u="none" cap="none" strike="noStrike">
                <a:solidFill>
                  <a:srgbClr val="1B1B27"/>
                </a:solidFill>
                <a:latin typeface="Raleway"/>
                <a:ea typeface="Raleway"/>
                <a:cs typeface="Raleway"/>
                <a:sym typeface="Raleway"/>
              </a:rPr>
              <a:t>Variables Overview</a:t>
            </a:r>
            <a:endParaRPr b="0" i="0" sz="3247" u="none" cap="none" strike="noStrike">
              <a:solidFill>
                <a:srgbClr val="000000"/>
              </a:solidFill>
              <a:latin typeface="Arial"/>
              <a:ea typeface="Arial"/>
              <a:cs typeface="Arial"/>
              <a:sym typeface="Arial"/>
            </a:endParaRPr>
          </a:p>
        </p:txBody>
      </p:sp>
      <p:sp>
        <p:nvSpPr>
          <p:cNvPr id="658" name="Google Shape;658;p61"/>
          <p:cNvSpPr/>
          <p:nvPr/>
        </p:nvSpPr>
        <p:spPr>
          <a:xfrm>
            <a:off x="2904530" y="2019226"/>
            <a:ext cx="288652" cy="288652"/>
          </a:xfrm>
          <a:prstGeom prst="roundRect">
            <a:avLst>
              <a:gd fmla="val 25716" name="adj"/>
            </a:avLst>
          </a:prstGeom>
          <a:solidFill>
            <a:srgbClr val="E1E1EA"/>
          </a:solidFill>
          <a:ln cap="flat" cmpd="sng" w="15225">
            <a:solidFill>
              <a:srgbClr val="C7C7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59" name="Google Shape;659;p61"/>
          <p:cNvSpPr/>
          <p:nvPr/>
        </p:nvSpPr>
        <p:spPr>
          <a:xfrm>
            <a:off x="3358084" y="2019226"/>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Containers for Values</a:t>
            </a:r>
            <a:endParaRPr b="0" i="0" sz="1624" u="none" cap="none" strike="noStrike">
              <a:solidFill>
                <a:srgbClr val="000000"/>
              </a:solidFill>
              <a:latin typeface="Arial"/>
              <a:ea typeface="Arial"/>
              <a:cs typeface="Arial"/>
              <a:sym typeface="Arial"/>
            </a:endParaRPr>
          </a:p>
        </p:txBody>
      </p:sp>
      <p:sp>
        <p:nvSpPr>
          <p:cNvPr id="660" name="Google Shape;660;p61"/>
          <p:cNvSpPr/>
          <p:nvPr/>
        </p:nvSpPr>
        <p:spPr>
          <a:xfrm>
            <a:off x="3358083" y="2375892"/>
            <a:ext cx="2274466" cy="494854"/>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Variables store different types of data.</a:t>
            </a:r>
            <a:endParaRPr b="0" i="0" sz="1299" u="none" cap="none" strike="noStrike">
              <a:solidFill>
                <a:srgbClr val="000000"/>
              </a:solidFill>
              <a:latin typeface="Arial"/>
              <a:ea typeface="Arial"/>
              <a:cs typeface="Arial"/>
              <a:sym typeface="Arial"/>
            </a:endParaRPr>
          </a:p>
        </p:txBody>
      </p:sp>
      <p:sp>
        <p:nvSpPr>
          <p:cNvPr id="661" name="Google Shape;661;p61"/>
          <p:cNvSpPr/>
          <p:nvPr/>
        </p:nvSpPr>
        <p:spPr>
          <a:xfrm>
            <a:off x="5797451" y="2019226"/>
            <a:ext cx="288652" cy="288652"/>
          </a:xfrm>
          <a:prstGeom prst="roundRect">
            <a:avLst>
              <a:gd fmla="val 25716" name="adj"/>
            </a:avLst>
          </a:prstGeom>
          <a:solidFill>
            <a:srgbClr val="E1E1EA"/>
          </a:solidFill>
          <a:ln cap="flat" cmpd="sng" w="15225">
            <a:solidFill>
              <a:srgbClr val="C7C7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62" name="Google Shape;662;p61"/>
          <p:cNvSpPr/>
          <p:nvPr/>
        </p:nvSpPr>
        <p:spPr>
          <a:xfrm>
            <a:off x="6251005" y="2019226"/>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Variable Creation</a:t>
            </a:r>
            <a:endParaRPr b="0" i="0" sz="1624" u="none" cap="none" strike="noStrike">
              <a:solidFill>
                <a:srgbClr val="000000"/>
              </a:solidFill>
              <a:latin typeface="Arial"/>
              <a:ea typeface="Arial"/>
              <a:cs typeface="Arial"/>
              <a:sym typeface="Arial"/>
            </a:endParaRPr>
          </a:p>
        </p:txBody>
      </p:sp>
      <p:sp>
        <p:nvSpPr>
          <p:cNvPr id="663" name="Google Shape;663;p61"/>
          <p:cNvSpPr/>
          <p:nvPr/>
        </p:nvSpPr>
        <p:spPr>
          <a:xfrm>
            <a:off x="6251005" y="2375892"/>
            <a:ext cx="2274466" cy="494854"/>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Assign values using variable_name = value.</a:t>
            </a:r>
            <a:endParaRPr b="0" i="0" sz="1299" u="none" cap="none" strike="noStrike">
              <a:solidFill>
                <a:srgbClr val="000000"/>
              </a:solidFill>
              <a:latin typeface="Arial"/>
              <a:ea typeface="Arial"/>
              <a:cs typeface="Arial"/>
              <a:sym typeface="Arial"/>
            </a:endParaRPr>
          </a:p>
        </p:txBody>
      </p:sp>
      <p:sp>
        <p:nvSpPr>
          <p:cNvPr id="664" name="Google Shape;664;p61"/>
          <p:cNvSpPr/>
          <p:nvPr/>
        </p:nvSpPr>
        <p:spPr>
          <a:xfrm>
            <a:off x="2904530" y="3221162"/>
            <a:ext cx="288652" cy="288652"/>
          </a:xfrm>
          <a:prstGeom prst="roundRect">
            <a:avLst>
              <a:gd fmla="val 25716" name="adj"/>
            </a:avLst>
          </a:prstGeom>
          <a:solidFill>
            <a:srgbClr val="E1E1EA"/>
          </a:solidFill>
          <a:ln cap="flat" cmpd="sng" w="15225">
            <a:solidFill>
              <a:srgbClr val="C7C7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65" name="Google Shape;665;p61"/>
          <p:cNvSpPr/>
          <p:nvPr/>
        </p:nvSpPr>
        <p:spPr>
          <a:xfrm>
            <a:off x="3358084" y="3221161"/>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Usage</a:t>
            </a:r>
            <a:endParaRPr b="0" i="0" sz="1624" u="none" cap="none" strike="noStrike">
              <a:solidFill>
                <a:srgbClr val="000000"/>
              </a:solidFill>
              <a:latin typeface="Arial"/>
              <a:ea typeface="Arial"/>
              <a:cs typeface="Arial"/>
              <a:sym typeface="Arial"/>
            </a:endParaRPr>
          </a:p>
        </p:txBody>
      </p:sp>
      <p:sp>
        <p:nvSpPr>
          <p:cNvPr id="666" name="Google Shape;666;p61"/>
          <p:cNvSpPr/>
          <p:nvPr/>
        </p:nvSpPr>
        <p:spPr>
          <a:xfrm>
            <a:off x="3358083" y="3577828"/>
            <a:ext cx="2274466" cy="494854"/>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Variables can be used after they're assigned</a:t>
            </a:r>
            <a:endParaRPr b="0" i="0" sz="1299" u="none" cap="none" strike="noStrike">
              <a:solidFill>
                <a:srgbClr val="000000"/>
              </a:solidFill>
              <a:latin typeface="Arial"/>
              <a:ea typeface="Arial"/>
              <a:cs typeface="Arial"/>
              <a:sym typeface="Arial"/>
            </a:endParaRPr>
          </a:p>
        </p:txBody>
      </p:sp>
      <p:sp>
        <p:nvSpPr>
          <p:cNvPr id="667" name="Google Shape;667;p61"/>
          <p:cNvSpPr/>
          <p:nvPr/>
        </p:nvSpPr>
        <p:spPr>
          <a:xfrm>
            <a:off x="5797451" y="3221162"/>
            <a:ext cx="288652" cy="288652"/>
          </a:xfrm>
          <a:prstGeom prst="roundRect">
            <a:avLst>
              <a:gd fmla="val 25716" name="adj"/>
            </a:avLst>
          </a:prstGeom>
          <a:solidFill>
            <a:srgbClr val="E1E1EA"/>
          </a:solidFill>
          <a:ln cap="flat" cmpd="sng" w="15225">
            <a:solidFill>
              <a:srgbClr val="C7C7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68" name="Google Shape;668;p61"/>
          <p:cNvSpPr/>
          <p:nvPr/>
        </p:nvSpPr>
        <p:spPr>
          <a:xfrm>
            <a:off x="6251005" y="3221161"/>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Reassignment</a:t>
            </a:r>
            <a:endParaRPr b="0" i="0" sz="1624" u="none" cap="none" strike="noStrike">
              <a:solidFill>
                <a:srgbClr val="000000"/>
              </a:solidFill>
              <a:latin typeface="Arial"/>
              <a:ea typeface="Arial"/>
              <a:cs typeface="Arial"/>
              <a:sym typeface="Arial"/>
            </a:endParaRPr>
          </a:p>
        </p:txBody>
      </p:sp>
      <p:sp>
        <p:nvSpPr>
          <p:cNvPr id="669" name="Google Shape;669;p61"/>
          <p:cNvSpPr/>
          <p:nvPr/>
        </p:nvSpPr>
        <p:spPr>
          <a:xfrm>
            <a:off x="6251005" y="3577828"/>
            <a:ext cx="2274466" cy="494854"/>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Variables can be reassigned as needed</a:t>
            </a:r>
            <a:endParaRPr b="0" i="0" sz="1299" u="none" cap="none" strike="noStrike">
              <a:solidFill>
                <a:srgbClr val="000000"/>
              </a:solidFill>
              <a:latin typeface="Arial"/>
              <a:ea typeface="Arial"/>
              <a:cs typeface="Arial"/>
              <a:sym typeface="Arial"/>
            </a:endParaRPr>
          </a:p>
        </p:txBody>
      </p:sp>
      <p:pic>
        <p:nvPicPr>
          <p:cNvPr descr="preencoded.png" id="670" name="Google Shape;670;p61">
            <a:hlinkClick r:id="rId4"/>
          </p:cNvPr>
          <p:cNvPicPr preferRelativeResize="0"/>
          <p:nvPr/>
        </p:nvPicPr>
        <p:blipFill rotWithShape="1">
          <a:blip r:embed="rId5">
            <a:alphaModFix/>
          </a:blip>
          <a:srcRect b="0" l="0" r="0" t="0"/>
          <a:stretch/>
        </p:blipFill>
        <p:spPr>
          <a:xfrm>
            <a:off x="7651346" y="4743450"/>
            <a:ext cx="1435504" cy="342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2"/>
          <p:cNvSpPr/>
          <p:nvPr/>
        </p:nvSpPr>
        <p:spPr>
          <a:xfrm>
            <a:off x="0" y="0"/>
            <a:ext cx="9144000" cy="5143500"/>
          </a:xfrm>
          <a:prstGeom prst="rect">
            <a:avLst/>
          </a:prstGeom>
          <a:solidFill>
            <a:srgbClr val="ECEC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77" name="Google Shape;677;p62"/>
          <p:cNvSpPr/>
          <p:nvPr/>
        </p:nvSpPr>
        <p:spPr>
          <a:xfrm>
            <a:off x="0" y="0"/>
            <a:ext cx="9144000" cy="5179889"/>
          </a:xfrm>
          <a:prstGeom prst="rect">
            <a:avLst/>
          </a:prstGeom>
          <a:solidFill>
            <a:srgbClr val="FFFFFF">
              <a:alpha val="7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pic>
        <p:nvPicPr>
          <p:cNvPr descr="preencoded.png" id="678" name="Google Shape;678;p62"/>
          <p:cNvPicPr preferRelativeResize="0"/>
          <p:nvPr/>
        </p:nvPicPr>
        <p:blipFill rotWithShape="1">
          <a:blip r:embed="rId3">
            <a:alphaModFix/>
          </a:blip>
          <a:srcRect b="0" l="0" r="0" t="0"/>
          <a:stretch/>
        </p:blipFill>
        <p:spPr>
          <a:xfrm>
            <a:off x="0" y="1"/>
            <a:ext cx="9144000" cy="2061939"/>
          </a:xfrm>
          <a:prstGeom prst="rect">
            <a:avLst/>
          </a:prstGeom>
          <a:noFill/>
          <a:ln>
            <a:noFill/>
          </a:ln>
        </p:spPr>
      </p:pic>
      <p:sp>
        <p:nvSpPr>
          <p:cNvPr id="679" name="Google Shape;679;p62"/>
          <p:cNvSpPr/>
          <p:nvPr/>
        </p:nvSpPr>
        <p:spPr>
          <a:xfrm>
            <a:off x="618530" y="2515568"/>
            <a:ext cx="4123879" cy="515466"/>
          </a:xfrm>
          <a:prstGeom prst="rect">
            <a:avLst/>
          </a:prstGeom>
          <a:noFill/>
          <a:ln>
            <a:noFill/>
          </a:ln>
        </p:spPr>
        <p:txBody>
          <a:bodyPr anchorCtr="0" anchor="t" bIns="45700" lIns="91425" spcFirstLastPara="1" rIns="91425" wrap="square" tIns="45700">
            <a:noAutofit/>
          </a:bodyPr>
          <a:lstStyle/>
          <a:p>
            <a:pPr indent="0" lvl="0" marL="0" marR="0" rtl="0" algn="l">
              <a:lnSpc>
                <a:spcPct val="125007"/>
              </a:lnSpc>
              <a:spcBef>
                <a:spcPts val="0"/>
              </a:spcBef>
              <a:spcAft>
                <a:spcPts val="0"/>
              </a:spcAft>
              <a:buNone/>
            </a:pPr>
            <a:r>
              <a:rPr b="0" i="0" lang="en-US" sz="3247" u="none" cap="none" strike="noStrike">
                <a:solidFill>
                  <a:srgbClr val="1B1B27"/>
                </a:solidFill>
                <a:latin typeface="Raleway"/>
                <a:ea typeface="Raleway"/>
                <a:cs typeface="Raleway"/>
                <a:sym typeface="Raleway"/>
              </a:rPr>
              <a:t>Variable Names</a:t>
            </a:r>
            <a:endParaRPr b="0" i="0" sz="3247" u="none" cap="none" strike="noStrike">
              <a:solidFill>
                <a:srgbClr val="000000"/>
              </a:solidFill>
              <a:latin typeface="Arial"/>
              <a:ea typeface="Arial"/>
              <a:cs typeface="Arial"/>
              <a:sym typeface="Arial"/>
            </a:endParaRPr>
          </a:p>
        </p:txBody>
      </p:sp>
      <p:sp>
        <p:nvSpPr>
          <p:cNvPr id="680" name="Google Shape;680;p62"/>
          <p:cNvSpPr/>
          <p:nvPr/>
        </p:nvSpPr>
        <p:spPr>
          <a:xfrm>
            <a:off x="618530" y="3278461"/>
            <a:ext cx="2525688" cy="1447800"/>
          </a:xfrm>
          <a:prstGeom prst="roundRect">
            <a:avLst>
              <a:gd fmla="val 5127" name="adj"/>
            </a:avLst>
          </a:prstGeom>
          <a:solidFill>
            <a:srgbClr val="E1E1EA"/>
          </a:solidFill>
          <a:ln cap="flat" cmpd="sng" w="15225">
            <a:solidFill>
              <a:srgbClr val="C7C7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81" name="Google Shape;681;p62"/>
          <p:cNvSpPr/>
          <p:nvPr/>
        </p:nvSpPr>
        <p:spPr>
          <a:xfrm>
            <a:off x="792957" y="3452887"/>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Naming Rules</a:t>
            </a:r>
            <a:endParaRPr b="0" i="0" sz="1624" u="none" cap="none" strike="noStrike">
              <a:solidFill>
                <a:srgbClr val="000000"/>
              </a:solidFill>
              <a:latin typeface="Arial"/>
              <a:ea typeface="Arial"/>
              <a:cs typeface="Arial"/>
              <a:sym typeface="Arial"/>
            </a:endParaRPr>
          </a:p>
        </p:txBody>
      </p:sp>
      <p:sp>
        <p:nvSpPr>
          <p:cNvPr id="682" name="Google Shape;682;p62"/>
          <p:cNvSpPr/>
          <p:nvPr/>
        </p:nvSpPr>
        <p:spPr>
          <a:xfrm>
            <a:off x="792957" y="3809554"/>
            <a:ext cx="2176834" cy="742280"/>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Cannot start with a number, no spaces, cannot be a keyword.</a:t>
            </a:r>
            <a:endParaRPr b="0" i="0" sz="1299" u="none" cap="none" strike="noStrike">
              <a:solidFill>
                <a:srgbClr val="000000"/>
              </a:solidFill>
              <a:latin typeface="Arial"/>
              <a:ea typeface="Arial"/>
              <a:cs typeface="Arial"/>
              <a:sym typeface="Arial"/>
            </a:endParaRPr>
          </a:p>
        </p:txBody>
      </p:sp>
      <p:sp>
        <p:nvSpPr>
          <p:cNvPr id="683" name="Google Shape;683;p62"/>
          <p:cNvSpPr/>
          <p:nvPr/>
        </p:nvSpPr>
        <p:spPr>
          <a:xfrm>
            <a:off x="3309119" y="3278461"/>
            <a:ext cx="2525688" cy="1447800"/>
          </a:xfrm>
          <a:prstGeom prst="roundRect">
            <a:avLst>
              <a:gd fmla="val 5127" name="adj"/>
            </a:avLst>
          </a:prstGeom>
          <a:solidFill>
            <a:srgbClr val="E1E1EA"/>
          </a:solidFill>
          <a:ln cap="flat" cmpd="sng" w="15225">
            <a:solidFill>
              <a:srgbClr val="C7C7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84" name="Google Shape;684;p62"/>
          <p:cNvSpPr/>
          <p:nvPr/>
        </p:nvSpPr>
        <p:spPr>
          <a:xfrm>
            <a:off x="3483546" y="3452887"/>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Good Practices</a:t>
            </a:r>
            <a:endParaRPr b="0" i="0" sz="1624" u="none" cap="none" strike="noStrike">
              <a:solidFill>
                <a:srgbClr val="000000"/>
              </a:solidFill>
              <a:latin typeface="Arial"/>
              <a:ea typeface="Arial"/>
              <a:cs typeface="Arial"/>
              <a:sym typeface="Arial"/>
            </a:endParaRPr>
          </a:p>
        </p:txBody>
      </p:sp>
      <p:sp>
        <p:nvSpPr>
          <p:cNvPr id="685" name="Google Shape;685;p62"/>
          <p:cNvSpPr/>
          <p:nvPr/>
        </p:nvSpPr>
        <p:spPr>
          <a:xfrm>
            <a:off x="3483546" y="3809554"/>
            <a:ext cx="2176834" cy="494854"/>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Use descriptive names, all lowercase with underscores.</a:t>
            </a:r>
            <a:endParaRPr b="0" i="0" sz="1299" u="none" cap="none" strike="noStrike">
              <a:solidFill>
                <a:srgbClr val="000000"/>
              </a:solidFill>
              <a:latin typeface="Arial"/>
              <a:ea typeface="Arial"/>
              <a:cs typeface="Arial"/>
              <a:sym typeface="Arial"/>
            </a:endParaRPr>
          </a:p>
        </p:txBody>
      </p:sp>
      <p:sp>
        <p:nvSpPr>
          <p:cNvPr id="686" name="Google Shape;686;p62"/>
          <p:cNvSpPr/>
          <p:nvPr/>
        </p:nvSpPr>
        <p:spPr>
          <a:xfrm>
            <a:off x="5999708" y="3278461"/>
            <a:ext cx="2525688" cy="1447800"/>
          </a:xfrm>
          <a:prstGeom prst="roundRect">
            <a:avLst>
              <a:gd fmla="val 5127" name="adj"/>
            </a:avLst>
          </a:prstGeom>
          <a:solidFill>
            <a:srgbClr val="E1E1EA"/>
          </a:solidFill>
          <a:ln cap="flat" cmpd="sng" w="15225">
            <a:solidFill>
              <a:srgbClr val="C7C7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75" u="none" cap="none" strike="noStrike">
              <a:solidFill>
                <a:srgbClr val="000000"/>
              </a:solidFill>
              <a:latin typeface="Arial"/>
              <a:ea typeface="Arial"/>
              <a:cs typeface="Arial"/>
              <a:sym typeface="Arial"/>
            </a:endParaRPr>
          </a:p>
        </p:txBody>
      </p:sp>
      <p:sp>
        <p:nvSpPr>
          <p:cNvPr id="687" name="Google Shape;687;p62"/>
          <p:cNvSpPr/>
          <p:nvPr/>
        </p:nvSpPr>
        <p:spPr>
          <a:xfrm>
            <a:off x="6174136" y="3452887"/>
            <a:ext cx="2061939" cy="257696"/>
          </a:xfrm>
          <a:prstGeom prst="rect">
            <a:avLst/>
          </a:prstGeom>
          <a:noFill/>
          <a:ln>
            <a:noFill/>
          </a:ln>
        </p:spPr>
        <p:txBody>
          <a:bodyPr anchorCtr="0" anchor="t" bIns="45700" lIns="91425" spcFirstLastPara="1" rIns="91425" wrap="square" tIns="45700">
            <a:noAutofit/>
          </a:bodyPr>
          <a:lstStyle/>
          <a:p>
            <a:pPr indent="0" lvl="0" marL="0" marR="0" rtl="0" algn="l">
              <a:lnSpc>
                <a:spcPct val="124938"/>
              </a:lnSpc>
              <a:spcBef>
                <a:spcPts val="0"/>
              </a:spcBef>
              <a:spcAft>
                <a:spcPts val="0"/>
              </a:spcAft>
              <a:buNone/>
            </a:pPr>
            <a:r>
              <a:rPr b="0" i="0" lang="en-US" sz="1624" u="none" cap="none" strike="noStrike">
                <a:solidFill>
                  <a:srgbClr val="3C3939"/>
                </a:solidFill>
                <a:latin typeface="Raleway"/>
                <a:ea typeface="Raleway"/>
                <a:cs typeface="Raleway"/>
                <a:sym typeface="Raleway"/>
              </a:rPr>
              <a:t>Avoid Confusion</a:t>
            </a:r>
            <a:endParaRPr b="0" i="0" sz="1624" u="none" cap="none" strike="noStrike">
              <a:solidFill>
                <a:srgbClr val="000000"/>
              </a:solidFill>
              <a:latin typeface="Arial"/>
              <a:ea typeface="Arial"/>
              <a:cs typeface="Arial"/>
              <a:sym typeface="Arial"/>
            </a:endParaRPr>
          </a:p>
        </p:txBody>
      </p:sp>
      <p:sp>
        <p:nvSpPr>
          <p:cNvPr id="688" name="Google Shape;688;p62"/>
          <p:cNvSpPr/>
          <p:nvPr/>
        </p:nvSpPr>
        <p:spPr>
          <a:xfrm>
            <a:off x="6174136" y="3809554"/>
            <a:ext cx="2176834" cy="742280"/>
          </a:xfrm>
          <a:prstGeom prst="rect">
            <a:avLst/>
          </a:prstGeom>
          <a:noFill/>
          <a:ln>
            <a:noFill/>
          </a:ln>
        </p:spPr>
        <p:txBody>
          <a:bodyPr anchorCtr="0" anchor="t" bIns="45700" lIns="91425" spcFirstLastPara="1" rIns="91425" wrap="square" tIns="45700">
            <a:noAutofit/>
          </a:bodyPr>
          <a:lstStyle/>
          <a:p>
            <a:pPr indent="0" lvl="0" marL="0" marR="0" rtl="0" algn="l">
              <a:lnSpc>
                <a:spcPct val="149961"/>
              </a:lnSpc>
              <a:spcBef>
                <a:spcPts val="0"/>
              </a:spcBef>
              <a:spcAft>
                <a:spcPts val="0"/>
              </a:spcAft>
              <a:buNone/>
            </a:pPr>
            <a:r>
              <a:rPr b="0" i="0" lang="en-US" sz="1299" u="none" cap="none" strike="noStrike">
                <a:solidFill>
                  <a:srgbClr val="3C3939"/>
                </a:solidFill>
                <a:latin typeface="Roboto"/>
                <a:ea typeface="Roboto"/>
                <a:cs typeface="Roboto"/>
                <a:sym typeface="Roboto"/>
              </a:rPr>
              <a:t>Follow conventions to make code more readable and maintainable.</a:t>
            </a:r>
            <a:endParaRPr b="0" i="0" sz="1299" u="none" cap="none" strike="noStrike">
              <a:solidFill>
                <a:srgbClr val="000000"/>
              </a:solidFill>
              <a:latin typeface="Arial"/>
              <a:ea typeface="Arial"/>
              <a:cs typeface="Arial"/>
              <a:sym typeface="Arial"/>
            </a:endParaRPr>
          </a:p>
        </p:txBody>
      </p:sp>
      <p:pic>
        <p:nvPicPr>
          <p:cNvPr descr="preencoded.png" id="689" name="Google Shape;689;p62">
            <a:hlinkClick r:id="rId4"/>
          </p:cNvPr>
          <p:cNvPicPr preferRelativeResize="0"/>
          <p:nvPr/>
        </p:nvPicPr>
        <p:blipFill rotWithShape="1">
          <a:blip r:embed="rId5">
            <a:alphaModFix/>
          </a:blip>
          <a:srcRect b="0" l="0" r="0" t="0"/>
          <a:stretch/>
        </p:blipFill>
        <p:spPr>
          <a:xfrm>
            <a:off x="7651346" y="4743450"/>
            <a:ext cx="1435504" cy="3429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3"/>
          <p:cNvSpPr txBox="1"/>
          <p:nvPr/>
        </p:nvSpPr>
        <p:spPr>
          <a:xfrm>
            <a:off x="447900" y="1925250"/>
            <a:ext cx="8248200"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What do we think?</a:t>
            </a:r>
            <a:endParaRPr b="0" i="0" sz="3600" u="none" cap="none" strike="noStrike">
              <a:solidFill>
                <a:srgbClr val="006C65"/>
              </a:solidFill>
              <a:latin typeface="Helvetica Neue"/>
              <a:ea typeface="Helvetica Neue"/>
              <a:cs typeface="Helvetica Neue"/>
              <a:sym typeface="Helvetica Neue"/>
            </a:endParaRPr>
          </a:p>
        </p:txBody>
      </p:sp>
      <p:sp>
        <p:nvSpPr>
          <p:cNvPr id="695" name="Google Shape;695;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696" name="Google Shape;696;p63"/>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4"/>
          <p:cNvSpPr txBox="1"/>
          <p:nvPr/>
        </p:nvSpPr>
        <p:spPr>
          <a:xfrm>
            <a:off x="376350" y="1925434"/>
            <a:ext cx="8391300" cy="12926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Overall: not bad, but there’s still room for improvement.</a:t>
            </a:r>
            <a:endParaRPr b="0" i="0" sz="3600" u="none" cap="none" strike="noStrike">
              <a:solidFill>
                <a:srgbClr val="006C65"/>
              </a:solidFill>
              <a:latin typeface="Helvetica Neue"/>
              <a:ea typeface="Helvetica Neue"/>
              <a:cs typeface="Helvetica Neue"/>
              <a:sym typeface="Helvetica Neue"/>
            </a:endParaRPr>
          </a:p>
        </p:txBody>
      </p:sp>
      <p:sp>
        <p:nvSpPr>
          <p:cNvPr id="702" name="Google Shape;70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703" name="Google Shape;703;p64"/>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5"/>
          <p:cNvSpPr txBox="1"/>
          <p:nvPr/>
        </p:nvSpPr>
        <p:spPr>
          <a:xfrm>
            <a:off x="447900" y="1786800"/>
            <a:ext cx="8248200" cy="8771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0" i="0" lang="en-US" sz="4500" u="none" cap="none" strike="noStrike">
                <a:solidFill>
                  <a:srgbClr val="00517F"/>
                </a:solidFill>
                <a:latin typeface="Helvetica Neue"/>
                <a:ea typeface="Helvetica Neue"/>
                <a:cs typeface="Helvetica Neue"/>
                <a:sym typeface="Helvetica Neue"/>
              </a:rPr>
              <a:t>TAKEAWAYS</a:t>
            </a:r>
            <a:endParaRPr b="0" i="0" sz="4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6"/>
          <p:cNvSpPr txBox="1"/>
          <p:nvPr/>
        </p:nvSpPr>
        <p:spPr>
          <a:xfrm>
            <a:off x="114775" y="151775"/>
            <a:ext cx="8248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517F"/>
                </a:solidFill>
                <a:latin typeface="Helvetica Neue"/>
                <a:ea typeface="Helvetica Neue"/>
                <a:cs typeface="Helvetica Neue"/>
                <a:sym typeface="Helvetica Neue"/>
              </a:rPr>
              <a:t>Using ChatGPT in the real world</a:t>
            </a:r>
            <a:endParaRPr b="0" i="0" sz="2000" u="none" cap="none" strike="noStrike">
              <a:solidFill>
                <a:srgbClr val="000000"/>
              </a:solidFill>
              <a:latin typeface="Helvetica Neue"/>
              <a:ea typeface="Helvetica Neue"/>
              <a:cs typeface="Helvetica Neue"/>
              <a:sym typeface="Helvetica Neue"/>
            </a:endParaRPr>
          </a:p>
        </p:txBody>
      </p:sp>
      <p:sp>
        <p:nvSpPr>
          <p:cNvPr id="714" name="Google Shape;714;p66"/>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How can we make LLMs useful?</a:t>
            </a:r>
            <a:endParaRPr b="0" i="0" sz="2400" u="none" cap="none" strike="noStrike">
              <a:solidFill>
                <a:schemeClr val="dk1"/>
              </a:solidFill>
              <a:latin typeface="Arial"/>
              <a:ea typeface="Arial"/>
              <a:cs typeface="Arial"/>
              <a:sym typeface="Arial"/>
            </a:endParaRPr>
          </a:p>
        </p:txBody>
      </p:sp>
      <p:sp>
        <p:nvSpPr>
          <p:cNvPr id="715" name="Google Shape;715;p66"/>
          <p:cNvSpPr txBox="1"/>
          <p:nvPr/>
        </p:nvSpPr>
        <p:spPr>
          <a:xfrm>
            <a:off x="728400" y="1760866"/>
            <a:ext cx="7687200" cy="2403705"/>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3600"/>
              <a:buFont typeface="Arial"/>
              <a:buNone/>
            </a:pPr>
            <a:r>
              <a:rPr b="0" i="0" lang="en-US" sz="3600" u="none" cap="none" strike="noStrike">
                <a:solidFill>
                  <a:srgbClr val="006B64"/>
                </a:solidFill>
                <a:latin typeface="Helvetica Neue"/>
                <a:ea typeface="Helvetica Neue"/>
                <a:cs typeface="Helvetica Neue"/>
                <a:sym typeface="Helvetica Neue"/>
              </a:rPr>
              <a:t>Remember, LLMs are probabilistic. </a:t>
            </a:r>
            <a:endParaRPr/>
          </a:p>
          <a:p>
            <a:pPr indent="0" lvl="0" marL="0" marR="0" rtl="0" algn="l">
              <a:lnSpc>
                <a:spcPct val="115000"/>
              </a:lnSpc>
              <a:spcBef>
                <a:spcPts val="1200"/>
              </a:spcBef>
              <a:spcAft>
                <a:spcPts val="0"/>
              </a:spcAft>
              <a:buClr>
                <a:srgbClr val="000000"/>
              </a:buClr>
              <a:buSzPts val="3600"/>
              <a:buFont typeface="Arial"/>
              <a:buNone/>
            </a:pPr>
            <a:r>
              <a:rPr b="0" i="0" lang="en-US" sz="3600" u="none" cap="none" strike="noStrike">
                <a:solidFill>
                  <a:srgbClr val="006B64"/>
                </a:solidFill>
                <a:latin typeface="Helvetica Neue"/>
                <a:ea typeface="Helvetica Neue"/>
                <a:cs typeface="Helvetica Neue"/>
                <a:sym typeface="Helvetica Neue"/>
              </a:rPr>
              <a:t>We need to ask good questions.</a:t>
            </a:r>
            <a:endParaRPr b="0" i="0" sz="3600" u="none" cap="none" strike="noStrike">
              <a:solidFill>
                <a:srgbClr val="006B64"/>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5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7"/>
          <p:cNvSpPr txBox="1"/>
          <p:nvPr/>
        </p:nvSpPr>
        <p:spPr>
          <a:xfrm>
            <a:off x="114775" y="151775"/>
            <a:ext cx="8248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517F"/>
                </a:solidFill>
                <a:latin typeface="Helvetica Neue"/>
                <a:ea typeface="Helvetica Neue"/>
                <a:cs typeface="Helvetica Neue"/>
                <a:sym typeface="Helvetica Neue"/>
              </a:rPr>
              <a:t>Using ChatGPT in the real world</a:t>
            </a:r>
            <a:endParaRPr b="0" i="0" sz="2000" u="none" cap="none" strike="noStrike">
              <a:solidFill>
                <a:srgbClr val="000000"/>
              </a:solidFill>
              <a:latin typeface="Helvetica Neue"/>
              <a:ea typeface="Helvetica Neue"/>
              <a:cs typeface="Helvetica Neue"/>
              <a:sym typeface="Helvetica Neue"/>
            </a:endParaRPr>
          </a:p>
        </p:txBody>
      </p:sp>
      <p:sp>
        <p:nvSpPr>
          <p:cNvPr id="721" name="Google Shape;721;p67"/>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So what are good questions?</a:t>
            </a:r>
            <a:endParaRPr b="0" i="0" sz="2400" u="none" cap="none" strike="noStrike">
              <a:solidFill>
                <a:schemeClr val="dk1"/>
              </a:solidFill>
              <a:latin typeface="Arial"/>
              <a:ea typeface="Arial"/>
              <a:cs typeface="Arial"/>
              <a:sym typeface="Arial"/>
            </a:endParaRPr>
          </a:p>
        </p:txBody>
      </p:sp>
      <p:sp>
        <p:nvSpPr>
          <p:cNvPr id="722" name="Google Shape;722;p67"/>
          <p:cNvSpPr txBox="1"/>
          <p:nvPr/>
        </p:nvSpPr>
        <p:spPr>
          <a:xfrm>
            <a:off x="314550" y="1406375"/>
            <a:ext cx="8514900" cy="2603759"/>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Give specific instructions to ChatGPT</a:t>
            </a:r>
            <a:endParaRPr b="0" i="0" sz="24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Helvetica Neue"/>
              <a:buChar char="○"/>
            </a:pPr>
            <a:r>
              <a:rPr b="0" i="0" lang="en-US" sz="2000" u="none" cap="none" strike="noStrike">
                <a:solidFill>
                  <a:schemeClr val="dk1"/>
                </a:solidFill>
                <a:latin typeface="Arial"/>
                <a:ea typeface="Arial"/>
                <a:cs typeface="Arial"/>
                <a:sym typeface="Arial"/>
              </a:rPr>
              <a:t>Make sure you leave little to no room for error!</a:t>
            </a:r>
            <a:endParaRPr/>
          </a:p>
          <a:p>
            <a:pPr indent="0" lvl="1" marL="558800" marR="0" rtl="0" algn="l">
              <a:lnSpc>
                <a:spcPct val="115000"/>
              </a:lnSpc>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381000" lvl="0" marL="457200" marR="0" rtl="0" algn="l">
              <a:lnSpc>
                <a:spcPct val="115000"/>
              </a:lnSpc>
              <a:spcBef>
                <a:spcPts val="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Treat the answers like suggestions, not facts</a:t>
            </a:r>
            <a:endParaRPr b="0" i="0" sz="24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Helvetica Neue"/>
              <a:buChar char="○"/>
            </a:pPr>
            <a:r>
              <a:rPr b="0" i="0" lang="en-US" sz="2000" u="none" cap="none" strike="noStrike">
                <a:solidFill>
                  <a:schemeClr val="dk1"/>
                </a:solidFill>
                <a:latin typeface="Arial"/>
                <a:ea typeface="Arial"/>
                <a:cs typeface="Arial"/>
                <a:sym typeface="Arial"/>
              </a:rPr>
              <a:t>It’s good at a lot of things, but not great at one particular thing</a:t>
            </a:r>
            <a:endParaRPr b="0" i="0" sz="20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Helvetica Neue"/>
              <a:buChar char="○"/>
            </a:pPr>
            <a:r>
              <a:rPr b="0" i="0" lang="en-US" sz="2000" u="none" cap="none" strike="noStrike">
                <a:solidFill>
                  <a:schemeClr val="dk1"/>
                </a:solidFill>
                <a:latin typeface="Arial"/>
                <a:ea typeface="Arial"/>
                <a:cs typeface="Arial"/>
                <a:sym typeface="Arial"/>
              </a:rPr>
              <a:t>The niche problem</a:t>
            </a:r>
            <a:endParaRPr b="0" i="0" sz="2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500"/>
                                        <p:tgtEl>
                                          <p:spTgt spid="7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8"/>
          <p:cNvSpPr txBox="1"/>
          <p:nvPr/>
        </p:nvSpPr>
        <p:spPr>
          <a:xfrm>
            <a:off x="420525" y="1925250"/>
            <a:ext cx="8248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In general, treat it like you’re talking to another person!</a:t>
            </a:r>
            <a:endParaRPr b="0" i="0" sz="3600" u="none" cap="none" strike="noStrike">
              <a:solidFill>
                <a:srgbClr val="006C65"/>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9"/>
          <p:cNvSpPr txBox="1"/>
          <p:nvPr/>
        </p:nvSpPr>
        <p:spPr>
          <a:xfrm>
            <a:off x="420525" y="1925250"/>
            <a:ext cx="8248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Can ChatGPT answer every question?</a:t>
            </a:r>
            <a:endParaRPr b="0" i="0" sz="3600" u="none" cap="none" strike="noStrike">
              <a:solidFill>
                <a:srgbClr val="006C65"/>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7"/>
          <p:cNvSpPr txBox="1"/>
          <p:nvPr/>
        </p:nvSpPr>
        <p:spPr>
          <a:xfrm>
            <a:off x="209229" y="340080"/>
            <a:ext cx="7772401" cy="1021557"/>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Helvetica Neue"/>
                <a:ea typeface="Helvetica Neue"/>
                <a:cs typeface="Helvetica Neue"/>
                <a:sym typeface="Helvetica Neue"/>
              </a:rPr>
              <a:t>Generative AI</a:t>
            </a:r>
            <a:endParaRPr/>
          </a:p>
        </p:txBody>
      </p:sp>
      <p:sp>
        <p:nvSpPr>
          <p:cNvPr id="100" name="Google Shape;100;p7"/>
          <p:cNvSpPr txBox="1"/>
          <p:nvPr/>
        </p:nvSpPr>
        <p:spPr>
          <a:xfrm>
            <a:off x="314550" y="644375"/>
            <a:ext cx="8514900" cy="1554241"/>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1" i="0" lang="en-US" sz="2400" u="none" cap="none" strike="noStrike">
                <a:solidFill>
                  <a:schemeClr val="dk1"/>
                </a:solidFill>
                <a:latin typeface="Arial"/>
                <a:ea typeface="Arial"/>
                <a:cs typeface="Arial"/>
                <a:sym typeface="Arial"/>
              </a:rPr>
              <a:t>Underlying patterns </a:t>
            </a:r>
            <a:r>
              <a:rPr b="0" i="0" lang="en-US" sz="2400" u="none" cap="none" strike="noStrike">
                <a:solidFill>
                  <a:schemeClr val="dk1"/>
                </a:solidFill>
                <a:latin typeface="Arial"/>
                <a:ea typeface="Arial"/>
                <a:cs typeface="Arial"/>
                <a:sym typeface="Arial"/>
              </a:rPr>
              <a:t>to</a:t>
            </a:r>
            <a:r>
              <a:rPr b="1" i="0" lang="en-US" sz="2400" u="none" cap="none" strike="noStrike">
                <a:solidFill>
                  <a:schemeClr val="dk1"/>
                </a:solidFill>
                <a:latin typeface="Arial"/>
                <a:ea typeface="Arial"/>
                <a:cs typeface="Arial"/>
                <a:sym typeface="Arial"/>
              </a:rPr>
              <a:t> </a:t>
            </a:r>
            <a:r>
              <a:rPr b="1" i="0" lang="en-US" sz="3600" u="none" cap="none" strike="noStrike">
                <a:solidFill>
                  <a:schemeClr val="dk1"/>
                </a:solidFill>
                <a:latin typeface="Arial"/>
                <a:ea typeface="Arial"/>
                <a:cs typeface="Arial"/>
                <a:sym typeface="Arial"/>
              </a:rPr>
              <a:t>new</a:t>
            </a:r>
            <a:r>
              <a:rPr b="1" i="0" lang="en-US" sz="28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content</a:t>
            </a:r>
            <a:r>
              <a:rPr b="0" i="0" lang="en-US" sz="2400" u="none" cap="none" strike="noStrike">
                <a:solidFill>
                  <a:schemeClr val="dk1"/>
                </a:solidFill>
                <a:latin typeface="Arial"/>
                <a:ea typeface="Arial"/>
                <a:cs typeface="Arial"/>
                <a:sym typeface="Arial"/>
              </a:rPr>
              <a:t>.</a:t>
            </a:r>
            <a:endParaRPr/>
          </a:p>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The link between structure and meaning</a:t>
            </a:r>
            <a:endParaRPr/>
          </a:p>
        </p:txBody>
      </p:sp>
      <p:pic>
        <p:nvPicPr>
          <p:cNvPr id="101" name="Google Shape;101;p7"/>
          <p:cNvPicPr preferRelativeResize="0"/>
          <p:nvPr/>
        </p:nvPicPr>
        <p:blipFill rotWithShape="1">
          <a:blip r:embed="rId3">
            <a:alphaModFix/>
          </a:blip>
          <a:srcRect b="0" l="0" r="0" t="0"/>
          <a:stretch/>
        </p:blipFill>
        <p:spPr>
          <a:xfrm>
            <a:off x="2003679" y="2254250"/>
            <a:ext cx="5136641" cy="2303463"/>
          </a:xfrm>
          <a:prstGeom prst="rect">
            <a:avLst/>
          </a:prstGeom>
          <a:noFill/>
          <a:ln>
            <a:noFill/>
          </a:ln>
        </p:spPr>
      </p:pic>
      <p:sp>
        <p:nvSpPr>
          <p:cNvPr id="102" name="Google Shape;10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103" name="Google Shape;103;p7"/>
          <p:cNvPicPr preferRelativeResize="0"/>
          <p:nvPr/>
        </p:nvPicPr>
        <p:blipFill rotWithShape="1">
          <a:blip r:embed="rId4">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0"/>
          <p:cNvSpPr txBox="1"/>
          <p:nvPr/>
        </p:nvSpPr>
        <p:spPr>
          <a:xfrm>
            <a:off x="955368" y="2202300"/>
            <a:ext cx="8248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Perhaps not…</a:t>
            </a:r>
            <a:endParaRPr b="0" i="0" sz="3600" u="none" cap="none" strike="noStrike">
              <a:solidFill>
                <a:srgbClr val="006C65"/>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1"/>
          <p:cNvSpPr txBox="1"/>
          <p:nvPr/>
        </p:nvSpPr>
        <p:spPr>
          <a:xfrm>
            <a:off x="114775" y="151775"/>
            <a:ext cx="8248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517F"/>
                </a:solidFill>
                <a:latin typeface="Helvetica Neue"/>
                <a:ea typeface="Helvetica Neue"/>
                <a:cs typeface="Helvetica Neue"/>
                <a:sym typeface="Helvetica Neue"/>
              </a:rPr>
              <a:t>ChatGPT limitations</a:t>
            </a:r>
            <a:endParaRPr b="0" i="0" sz="2000" u="none" cap="none" strike="noStrike">
              <a:solidFill>
                <a:srgbClr val="000000"/>
              </a:solidFill>
              <a:latin typeface="Helvetica Neue"/>
              <a:ea typeface="Helvetica Neue"/>
              <a:cs typeface="Helvetica Neue"/>
              <a:sym typeface="Helvetica Neue"/>
            </a:endParaRPr>
          </a:p>
        </p:txBody>
      </p:sp>
      <p:sp>
        <p:nvSpPr>
          <p:cNvPr id="743" name="Google Shape;743;p71"/>
          <p:cNvSpPr txBox="1"/>
          <p:nvPr/>
        </p:nvSpPr>
        <p:spPr>
          <a:xfrm>
            <a:off x="314550" y="6443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Much like a person, ChatGPT has its own limitations:</a:t>
            </a:r>
            <a:endParaRPr b="0" i="0" sz="2400" u="none" cap="none" strike="noStrike">
              <a:solidFill>
                <a:schemeClr val="dk1"/>
              </a:solidFill>
              <a:latin typeface="Arial"/>
              <a:ea typeface="Arial"/>
              <a:cs typeface="Arial"/>
              <a:sym typeface="Arial"/>
            </a:endParaRPr>
          </a:p>
        </p:txBody>
      </p:sp>
      <p:sp>
        <p:nvSpPr>
          <p:cNvPr id="744" name="Google Shape;744;p71"/>
          <p:cNvSpPr txBox="1"/>
          <p:nvPr/>
        </p:nvSpPr>
        <p:spPr>
          <a:xfrm>
            <a:off x="314550" y="1253975"/>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It lacks truthfulness. </a:t>
            </a:r>
            <a:endParaRPr b="0" i="0" sz="2400" u="none" cap="none" strike="noStrike">
              <a:solidFill>
                <a:schemeClr val="dk1"/>
              </a:solidFill>
              <a:latin typeface="Arial"/>
              <a:ea typeface="Arial"/>
              <a:cs typeface="Arial"/>
              <a:sym typeface="Arial"/>
            </a:endParaRPr>
          </a:p>
        </p:txBody>
      </p:sp>
      <p:sp>
        <p:nvSpPr>
          <p:cNvPr id="745" name="Google Shape;745;p71"/>
          <p:cNvSpPr txBox="1"/>
          <p:nvPr/>
        </p:nvSpPr>
        <p:spPr>
          <a:xfrm>
            <a:off x="314550" y="1863574"/>
            <a:ext cx="8514900" cy="1612719"/>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When researching in a highly specialized niche, it tends to begin making up false information or information riddled with errors.</a:t>
            </a:r>
            <a:endParaRPr b="0" i="0" sz="2400" u="none" cap="none" strike="noStrike">
              <a:solidFill>
                <a:schemeClr val="dk1"/>
              </a:solidFill>
              <a:latin typeface="Arial"/>
              <a:ea typeface="Arial"/>
              <a:cs typeface="Arial"/>
              <a:sym typeface="Arial"/>
            </a:endParaRPr>
          </a:p>
        </p:txBody>
      </p:sp>
      <p:sp>
        <p:nvSpPr>
          <p:cNvPr id="746" name="Google Shape;746;p71"/>
          <p:cNvSpPr txBox="1"/>
          <p:nvPr/>
        </p:nvSpPr>
        <p:spPr>
          <a:xfrm>
            <a:off x="314550" y="3199384"/>
            <a:ext cx="8514900" cy="763256"/>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1200"/>
              </a:spcBef>
              <a:spcAft>
                <a:spcPts val="0"/>
              </a:spcAft>
              <a:buClr>
                <a:schemeClr val="dk1"/>
              </a:buClr>
              <a:buSzPts val="2400"/>
              <a:buFont typeface="Helvetica Neue"/>
              <a:buChar char="●"/>
            </a:pPr>
            <a:r>
              <a:rPr b="0" i="0" lang="en-US" sz="2400" u="none" cap="none" strike="noStrike">
                <a:solidFill>
                  <a:schemeClr val="dk1"/>
                </a:solidFill>
                <a:latin typeface="Arial"/>
                <a:ea typeface="Arial"/>
                <a:cs typeface="Arial"/>
                <a:sym typeface="Arial"/>
              </a:rPr>
              <a:t>Speed and efficiency of usage</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2"/>
          <p:cNvSpPr txBox="1"/>
          <p:nvPr/>
        </p:nvSpPr>
        <p:spPr>
          <a:xfrm>
            <a:off x="420525" y="1925250"/>
            <a:ext cx="8248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Still, it’s a very powerful tool.</a:t>
            </a:r>
            <a:endParaRPr b="0" i="0" sz="3600" u="none" cap="none" strike="noStrike">
              <a:solidFill>
                <a:srgbClr val="006C65"/>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3"/>
          <p:cNvSpPr txBox="1"/>
          <p:nvPr/>
        </p:nvSpPr>
        <p:spPr>
          <a:xfrm>
            <a:off x="447900" y="1925250"/>
            <a:ext cx="8248200" cy="923299"/>
          </a:xfrm>
          <a:prstGeom prst="rect">
            <a:avLst/>
          </a:prstGeom>
          <a:noFill/>
          <a:ln>
            <a:noFill/>
          </a:ln>
        </p:spPr>
        <p:txBody>
          <a:bodyPr anchorCtr="0" anchor="t" bIns="91425" lIns="91425" spcFirstLastPara="1" rIns="91425" wrap="square" tIns="91425">
            <a:spAutoFit/>
          </a:bodyPr>
          <a:lstStyle/>
          <a:p>
            <a:pPr indent="0" lvl="1" marL="0" marR="0" rtl="0" algn="ctr">
              <a:lnSpc>
                <a:spcPct val="100000"/>
              </a:lnSpc>
              <a:spcBef>
                <a:spcPts val="0"/>
              </a:spcBef>
              <a:spcAft>
                <a:spcPts val="0"/>
              </a:spcAft>
              <a:buNone/>
            </a:pPr>
            <a:r>
              <a:rPr b="0" i="0" lang="en-US" sz="2800" u="none" cap="none" strike="noStrike">
                <a:solidFill>
                  <a:srgbClr val="006C65"/>
                </a:solidFill>
                <a:latin typeface="Helvetica Neue"/>
                <a:ea typeface="Helvetica Neue"/>
                <a:cs typeface="Helvetica Neue"/>
                <a:sym typeface="Helvetica Neue"/>
              </a:rPr>
              <a:t>Alright!</a:t>
            </a:r>
            <a:endParaRPr b="0" i="0" sz="3600" u="none" cap="none" strike="noStrike">
              <a:solidFill>
                <a:srgbClr val="006C65"/>
              </a:solidFill>
              <a:latin typeface="Helvetica Neue"/>
              <a:ea typeface="Helvetica Neue"/>
              <a:cs typeface="Helvetica Neue"/>
              <a:sym typeface="Helvetica Neue"/>
            </a:endParaRPr>
          </a:p>
          <a:p>
            <a:pPr indent="0" lvl="1" marL="0" marR="0" rtl="0" algn="ctr">
              <a:lnSpc>
                <a:spcPct val="100000"/>
              </a:lnSpc>
              <a:spcBef>
                <a:spcPts val="0"/>
              </a:spcBef>
              <a:spcAft>
                <a:spcPts val="0"/>
              </a:spcAft>
              <a:buNone/>
            </a:pPr>
            <a:r>
              <a:rPr b="0" i="0" lang="en-US" sz="2000" u="none" cap="none" strike="noStrike">
                <a:solidFill>
                  <a:srgbClr val="006C65"/>
                </a:solidFill>
                <a:latin typeface="Helvetica Neue"/>
                <a:ea typeface="Helvetica Neue"/>
                <a:cs typeface="Helvetica Neue"/>
                <a:sym typeface="Helvetica Neue"/>
              </a:rPr>
              <a:t>Let’s get to the lab.</a:t>
            </a:r>
            <a:endParaRPr b="0" i="0" sz="3200" u="none" cap="none" strike="noStrike">
              <a:solidFill>
                <a:srgbClr val="002060"/>
              </a:solidFill>
              <a:latin typeface="Helvetica Neue"/>
              <a:ea typeface="Helvetica Neue"/>
              <a:cs typeface="Helvetica Neue"/>
              <a:sym typeface="Helvetica Neue"/>
            </a:endParaRPr>
          </a:p>
        </p:txBody>
      </p:sp>
      <p:sp>
        <p:nvSpPr>
          <p:cNvPr id="757" name="Google Shape;757;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758" name="Google Shape;758;p73"/>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8"/>
          <p:cNvSpPr txBox="1"/>
          <p:nvPr/>
        </p:nvSpPr>
        <p:spPr>
          <a:xfrm>
            <a:off x="447900" y="1925434"/>
            <a:ext cx="8248200"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Case study: LLMs</a:t>
            </a:r>
            <a:endParaRPr b="0" i="0" sz="3600" u="none" cap="none" strike="noStrike">
              <a:solidFill>
                <a:srgbClr val="006C65"/>
              </a:solidFill>
              <a:latin typeface="Helvetica Neue"/>
              <a:ea typeface="Helvetica Neue"/>
              <a:cs typeface="Helvetica Neue"/>
              <a:sym typeface="Helvetica Neue"/>
            </a:endParaRPr>
          </a:p>
        </p:txBody>
      </p:sp>
      <p:sp>
        <p:nvSpPr>
          <p:cNvPr id="109" name="Google Shape;10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110" name="Google Shape;110;p8"/>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9"/>
          <p:cNvSpPr txBox="1"/>
          <p:nvPr/>
        </p:nvSpPr>
        <p:spPr>
          <a:xfrm>
            <a:off x="447900" y="1925434"/>
            <a:ext cx="8248200"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6C65"/>
                </a:solidFill>
                <a:latin typeface="Helvetica Neue"/>
                <a:ea typeface="Helvetica Neue"/>
                <a:cs typeface="Helvetica Neue"/>
                <a:sym typeface="Helvetica Neue"/>
              </a:rPr>
              <a:t>Why “large language models”?</a:t>
            </a:r>
            <a:endParaRPr b="0" i="0" sz="3600" u="none" cap="none" strike="noStrike">
              <a:solidFill>
                <a:srgbClr val="006C65"/>
              </a:solidFill>
              <a:latin typeface="Helvetica Neue"/>
              <a:ea typeface="Helvetica Neue"/>
              <a:cs typeface="Helvetica Neue"/>
              <a:sym typeface="Helvetica Neue"/>
            </a:endParaRPr>
          </a:p>
        </p:txBody>
      </p:sp>
      <p:sp>
        <p:nvSpPr>
          <p:cNvPr id="116" name="Google Shape;11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AI Bridge Banner Image" id="117" name="Google Shape;117;p9"/>
          <p:cNvPicPr preferRelativeResize="0"/>
          <p:nvPr/>
        </p:nvPicPr>
        <p:blipFill rotWithShape="1">
          <a:blip r:embed="rId3">
            <a:alphaModFix/>
          </a:blip>
          <a:srcRect b="0" l="0" r="0" t="0"/>
          <a:stretch/>
        </p:blipFill>
        <p:spPr>
          <a:xfrm>
            <a:off x="8441722" y="86683"/>
            <a:ext cx="605854" cy="5332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Jack Fan</dc:creator>
</cp:coreProperties>
</file>